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30"/>
  </p:notesMasterIdLst>
  <p:sldIdLst>
    <p:sldId id="256" r:id="rId2"/>
    <p:sldId id="257" r:id="rId3"/>
    <p:sldId id="270" r:id="rId4"/>
    <p:sldId id="456" r:id="rId5"/>
    <p:sldId id="272" r:id="rId6"/>
    <p:sldId id="273" r:id="rId7"/>
    <p:sldId id="460" r:id="rId8"/>
    <p:sldId id="470" r:id="rId9"/>
    <p:sldId id="469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283" r:id="rId18"/>
    <p:sldId id="284" r:id="rId19"/>
    <p:sldId id="285" r:id="rId20"/>
    <p:sldId id="286" r:id="rId21"/>
    <p:sldId id="303" r:id="rId22"/>
    <p:sldId id="330" r:id="rId23"/>
    <p:sldId id="331" r:id="rId24"/>
    <p:sldId id="289" r:id="rId25"/>
    <p:sldId id="290" r:id="rId26"/>
    <p:sldId id="291" r:id="rId27"/>
    <p:sldId id="292" r:id="rId28"/>
    <p:sldId id="301" r:id="rId29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100"/>
    <a:srgbClr val="FFC452"/>
    <a:srgbClr val="E75025"/>
    <a:srgbClr val="64F7DE"/>
    <a:srgbClr val="00A9FD"/>
    <a:srgbClr val="98FFFD"/>
    <a:srgbClr val="6D146C"/>
    <a:srgbClr val="C5312A"/>
    <a:srgbClr val="FAE15B"/>
    <a:srgbClr val="042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00" autoAdjust="0"/>
    <p:restoredTop sz="95847" autoAdjust="0"/>
  </p:normalViewPr>
  <p:slideViewPr>
    <p:cSldViewPr snapToGrid="0" snapToObjects="1">
      <p:cViewPr varScale="1">
        <p:scale>
          <a:sx n="90" d="100"/>
          <a:sy n="90" d="100"/>
        </p:scale>
        <p:origin x="68" y="3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900" y="-9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
</file>

<file path=ppt/diagrams/data1.xml><?xml version="1.0" encoding="utf-8"?>
<dgm:dataModel xmlns:dgm="http://schemas.openxmlformats.org/drawingml/2006/diagram" xmlns:a="http://schemas.openxmlformats.org/drawingml/2006/main">
  <dgm:ptLst>
    <dgm:pt modelId="{E3979B04-E849-4700-9EE4-F269D9C598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CFF8B4-F2C4-4F24-AD34-0C2BD96953FC}">
      <dgm:prSet phldrT="[Text]"/>
      <dgm:spPr>
        <a:xfrm>
          <a:off x="384478" y="253878"/>
          <a:ext cx="5656344" cy="508082"/>
        </a:xfrm>
        <a:solidFill>
          <a:srgbClr val="CC6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Premi</a:t>
          </a: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Bruto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308A82D-3669-4972-A86B-8B41CA489ABC}" type="parTrans" cxnId="{06F8ABAA-0542-471F-8B3A-7134AD4E09D1}">
      <dgm:prSet/>
      <dgm:spPr/>
      <dgm:t>
        <a:bodyPr/>
        <a:lstStyle/>
        <a:p>
          <a:endParaRPr lang="en-US"/>
        </a:p>
      </dgm:t>
    </dgm:pt>
    <dgm:pt modelId="{84F4D96A-7CA2-40BE-9597-374680E34D31}" type="sibTrans" cxnId="{06F8ABAA-0542-471F-8B3A-7134AD4E09D1}">
      <dgm:prSet/>
      <dgm:spPr>
        <a:xfrm>
          <a:off x="-4593610" y="-704297"/>
          <a:ext cx="5471954" cy="5471954"/>
        </a:xfrm>
        <a:noFill/>
        <a:ln w="25400" cap="flat" cmpd="sng" algn="ctr">
          <a:solidFill>
            <a:srgbClr val="0000C0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5C30013-A87F-42CC-9BC6-F0E40A529057}">
      <dgm:prSet phldrT="[Text]"/>
      <dgm:spPr>
        <a:xfrm>
          <a:off x="748555" y="1015758"/>
          <a:ext cx="5292267" cy="508082"/>
        </a:xfrm>
        <a:solidFill>
          <a:srgbClr val="CC6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Premi</a:t>
          </a: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Reasuransi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93A224D-D01C-448C-A0A1-E8D0A430E511}" type="parTrans" cxnId="{F7F7D554-CE98-4A59-84CD-899872B5E06C}">
      <dgm:prSet/>
      <dgm:spPr/>
      <dgm:t>
        <a:bodyPr/>
        <a:lstStyle/>
        <a:p>
          <a:endParaRPr lang="en-US"/>
        </a:p>
      </dgm:t>
    </dgm:pt>
    <dgm:pt modelId="{6B2086FC-D108-4976-AE42-4F77690B9DED}" type="sibTrans" cxnId="{F7F7D554-CE98-4A59-84CD-899872B5E06C}">
      <dgm:prSet/>
      <dgm:spPr/>
      <dgm:t>
        <a:bodyPr/>
        <a:lstStyle/>
        <a:p>
          <a:endParaRPr lang="en-US"/>
        </a:p>
      </dgm:t>
    </dgm:pt>
    <dgm:pt modelId="{C6A23593-28C4-4DAE-8F80-EC31B9D86717}">
      <dgm:prSet phldrT="[Text]"/>
      <dgm:spPr>
        <a:xfrm>
          <a:off x="860298" y="1777638"/>
          <a:ext cx="5180525" cy="508082"/>
        </a:xfrm>
        <a:solidFill>
          <a:srgbClr val="CC6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Klaim</a:t>
          </a: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Bersih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055CE4C-E454-4235-B7F5-ABB5675E6A3E}" type="parTrans" cxnId="{78B61BDD-DB2B-48FD-AB9A-E089FB30C0D7}">
      <dgm:prSet/>
      <dgm:spPr/>
      <dgm:t>
        <a:bodyPr/>
        <a:lstStyle/>
        <a:p>
          <a:endParaRPr lang="en-US"/>
        </a:p>
      </dgm:t>
    </dgm:pt>
    <dgm:pt modelId="{1F88D4DA-055C-42B0-B805-0E1F2A9444F5}" type="sibTrans" cxnId="{78B61BDD-DB2B-48FD-AB9A-E089FB30C0D7}">
      <dgm:prSet/>
      <dgm:spPr/>
      <dgm:t>
        <a:bodyPr/>
        <a:lstStyle/>
        <a:p>
          <a:endParaRPr lang="en-US"/>
        </a:p>
      </dgm:t>
    </dgm:pt>
    <dgm:pt modelId="{707471B9-9EDD-4DE6-9DD8-6A7F3C86BE88}">
      <dgm:prSet phldrT="[Text]"/>
      <dgm:spPr>
        <a:xfrm>
          <a:off x="748555" y="2539518"/>
          <a:ext cx="5292267" cy="508082"/>
        </a:xfrm>
        <a:solidFill>
          <a:srgbClr val="CC6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Komisi</a:t>
          </a: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Bersih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8D53CDA-0739-47A5-A7A7-B1AD3A3B0EFB}" type="parTrans" cxnId="{6E40FA73-20BC-453B-807B-A331DEF558BB}">
      <dgm:prSet/>
      <dgm:spPr/>
      <dgm:t>
        <a:bodyPr/>
        <a:lstStyle/>
        <a:p>
          <a:endParaRPr lang="en-US"/>
        </a:p>
      </dgm:t>
    </dgm:pt>
    <dgm:pt modelId="{7E629A2D-536F-4A3C-A292-4FB477D84790}" type="sibTrans" cxnId="{6E40FA73-20BC-453B-807B-A331DEF558BB}">
      <dgm:prSet/>
      <dgm:spPr/>
      <dgm:t>
        <a:bodyPr/>
        <a:lstStyle/>
        <a:p>
          <a:endParaRPr lang="en-US"/>
        </a:p>
      </dgm:t>
    </dgm:pt>
    <dgm:pt modelId="{0EB15566-0CF6-4133-89AA-8CB88CFF95A8}">
      <dgm:prSet phldrT="[Text]"/>
      <dgm:spPr>
        <a:xfrm>
          <a:off x="384478" y="3301397"/>
          <a:ext cx="5656344" cy="508082"/>
        </a:xfrm>
        <a:solidFill>
          <a:srgbClr val="CC6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Hasil</a:t>
          </a:r>
          <a:r>
            <a:rPr lang="en-US" dirty="0">
              <a:solidFill>
                <a:srgbClr val="FFFFFF"/>
              </a:solidFill>
              <a:latin typeface="Arial"/>
              <a:ea typeface="+mn-ea"/>
              <a:cs typeface="+mn-cs"/>
            </a:rPr>
            <a:t> Underwriting</a:t>
          </a:r>
        </a:p>
      </dgm:t>
    </dgm:pt>
    <dgm:pt modelId="{DAF55297-0E83-4924-9926-2F9EC504A670}" type="parTrans" cxnId="{34FD85F6-959B-42A6-A028-1C7F38FD6C4D}">
      <dgm:prSet/>
      <dgm:spPr/>
      <dgm:t>
        <a:bodyPr/>
        <a:lstStyle/>
        <a:p>
          <a:endParaRPr lang="en-US"/>
        </a:p>
      </dgm:t>
    </dgm:pt>
    <dgm:pt modelId="{105FE1A4-5460-4A32-B3F4-67C81DBCED19}" type="sibTrans" cxnId="{34FD85F6-959B-42A6-A028-1C7F38FD6C4D}">
      <dgm:prSet/>
      <dgm:spPr/>
      <dgm:t>
        <a:bodyPr/>
        <a:lstStyle/>
        <a:p>
          <a:endParaRPr lang="en-US"/>
        </a:p>
      </dgm:t>
    </dgm:pt>
    <dgm:pt modelId="{32F56A3D-8487-492F-8A39-EAB709F3092C}" type="pres">
      <dgm:prSet presAssocID="{E3979B04-E849-4700-9EE4-F269D9C598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A637F8-07C7-42B3-AA70-6B5BB7FAE000}" type="pres">
      <dgm:prSet presAssocID="{E3979B04-E849-4700-9EE4-F269D9C598DF}" presName="Name1" presStyleCnt="0"/>
      <dgm:spPr/>
    </dgm:pt>
    <dgm:pt modelId="{1FE068C4-7EB3-4C77-903D-E2C77F1FD1E3}" type="pres">
      <dgm:prSet presAssocID="{E3979B04-E849-4700-9EE4-F269D9C598DF}" presName="cycle" presStyleCnt="0"/>
      <dgm:spPr/>
    </dgm:pt>
    <dgm:pt modelId="{3511E23F-6033-44CD-A212-466238B605F3}" type="pres">
      <dgm:prSet presAssocID="{E3979B04-E849-4700-9EE4-F269D9C598DF}" presName="srcNode" presStyleLbl="node1" presStyleIdx="0" presStyleCnt="5"/>
      <dgm:spPr/>
    </dgm:pt>
    <dgm:pt modelId="{52995E5A-8861-4FB6-9250-9FB5BFF54C5F}" type="pres">
      <dgm:prSet presAssocID="{E3979B04-E849-4700-9EE4-F269D9C598DF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en-US"/>
        </a:p>
      </dgm:t>
    </dgm:pt>
    <dgm:pt modelId="{04CFDCAB-7632-4CD6-90BB-2A3F465AE9E3}" type="pres">
      <dgm:prSet presAssocID="{E3979B04-E849-4700-9EE4-F269D9C598DF}" presName="extraNode" presStyleLbl="node1" presStyleIdx="0" presStyleCnt="5"/>
      <dgm:spPr/>
    </dgm:pt>
    <dgm:pt modelId="{7C3F081E-6E96-40A8-9FC8-FB636F5BC89B}" type="pres">
      <dgm:prSet presAssocID="{E3979B04-E849-4700-9EE4-F269D9C598DF}" presName="dstNode" presStyleLbl="node1" presStyleIdx="0" presStyleCnt="5"/>
      <dgm:spPr/>
    </dgm:pt>
    <dgm:pt modelId="{2D84EC3B-ED59-4971-B33B-1318663FCE9E}" type="pres">
      <dgm:prSet presAssocID="{0DCFF8B4-F2C4-4F24-AD34-0C2BD96953FC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D97050-6359-4CD8-9B50-13DC95A0DB97}" type="pres">
      <dgm:prSet presAssocID="{0DCFF8B4-F2C4-4F24-AD34-0C2BD96953FC}" presName="accent_1" presStyleCnt="0"/>
      <dgm:spPr/>
    </dgm:pt>
    <dgm:pt modelId="{9FD3AC85-6B41-4819-8A07-44E569F4F952}" type="pres">
      <dgm:prSet presAssocID="{0DCFF8B4-F2C4-4F24-AD34-0C2BD96953FC}" presName="accentRepeatNode" presStyleLbl="solidFgAcc1" presStyleIdx="0" presStyleCnt="5"/>
      <dgm:spPr>
        <a:xfrm>
          <a:off x="66927" y="190368"/>
          <a:ext cx="635103" cy="63510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FFFF"/>
          </a:solidFill>
          <a:prstDash val="solid"/>
        </a:ln>
        <a:effectLst/>
      </dgm:spPr>
    </dgm:pt>
    <dgm:pt modelId="{D4F3A39C-0948-4E27-A17E-C17D381BFC73}" type="pres">
      <dgm:prSet presAssocID="{55C30013-A87F-42CC-9BC6-F0E40A529057}" presName="text_2" presStyleLbl="node1" presStyleIdx="1" presStyleCnt="5" custLinFactNeighborX="1" custLinFactNeighborY="-226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1771960-BBC9-43D4-91FE-EC9CC0CBD75E}" type="pres">
      <dgm:prSet presAssocID="{55C30013-A87F-42CC-9BC6-F0E40A529057}" presName="accent_2" presStyleCnt="0"/>
      <dgm:spPr/>
    </dgm:pt>
    <dgm:pt modelId="{11CDA225-65E7-4F1E-9C8B-77EC7A37942C}" type="pres">
      <dgm:prSet presAssocID="{55C30013-A87F-42CC-9BC6-F0E40A529057}" presName="accentRepeatNode" presStyleLbl="solidFgAcc1" presStyleIdx="1" presStyleCnt="5"/>
      <dgm:spPr>
        <a:xfrm>
          <a:off x="431004" y="952248"/>
          <a:ext cx="635103" cy="63510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FFFF"/>
          </a:solidFill>
          <a:prstDash val="solid"/>
        </a:ln>
        <a:effectLst/>
      </dgm:spPr>
    </dgm:pt>
    <dgm:pt modelId="{0F2FC972-42B6-4BD4-BC74-4A594C3224E7}" type="pres">
      <dgm:prSet presAssocID="{C6A23593-28C4-4DAE-8F80-EC31B9D86717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0395E9-12BC-40F0-8905-777516A2D1B3}" type="pres">
      <dgm:prSet presAssocID="{C6A23593-28C4-4DAE-8F80-EC31B9D86717}" presName="accent_3" presStyleCnt="0"/>
      <dgm:spPr/>
    </dgm:pt>
    <dgm:pt modelId="{3044AA4E-B52F-46BE-B659-E7452CB0A9BC}" type="pres">
      <dgm:prSet presAssocID="{C6A23593-28C4-4DAE-8F80-EC31B9D86717}" presName="accentRepeatNode" presStyleLbl="solidFgAcc1" presStyleIdx="2" presStyleCnt="5"/>
      <dgm:spPr>
        <a:xfrm>
          <a:off x="542746" y="1714127"/>
          <a:ext cx="635103" cy="63510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FFFF"/>
          </a:solidFill>
          <a:prstDash val="solid"/>
        </a:ln>
        <a:effectLst/>
      </dgm:spPr>
    </dgm:pt>
    <dgm:pt modelId="{4552115F-4486-4717-99E5-B14A05029925}" type="pres">
      <dgm:prSet presAssocID="{707471B9-9EDD-4DE6-9DD8-6A7F3C86BE88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CDAFE31-0F51-4B71-8FE2-3EDADCCD48B2}" type="pres">
      <dgm:prSet presAssocID="{707471B9-9EDD-4DE6-9DD8-6A7F3C86BE88}" presName="accent_4" presStyleCnt="0"/>
      <dgm:spPr/>
    </dgm:pt>
    <dgm:pt modelId="{0A5EC6B8-EBC3-4485-9639-3BC1576F5A79}" type="pres">
      <dgm:prSet presAssocID="{707471B9-9EDD-4DE6-9DD8-6A7F3C86BE88}" presName="accentRepeatNode" presStyleLbl="solidFgAcc1" presStyleIdx="3" presStyleCnt="5"/>
      <dgm:spPr>
        <a:xfrm>
          <a:off x="431004" y="2476007"/>
          <a:ext cx="635103" cy="63510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FFFF"/>
          </a:solidFill>
          <a:prstDash val="solid"/>
        </a:ln>
        <a:effectLst/>
      </dgm:spPr>
    </dgm:pt>
    <dgm:pt modelId="{234743C7-9C6B-4E08-BC53-6284EF16B87C}" type="pres">
      <dgm:prSet presAssocID="{0EB15566-0CF6-4133-89AA-8CB88CFF95A8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694A6A6-09D3-4918-AB27-2559BC5E2CF8}" type="pres">
      <dgm:prSet presAssocID="{0EB15566-0CF6-4133-89AA-8CB88CFF95A8}" presName="accent_5" presStyleCnt="0"/>
      <dgm:spPr/>
    </dgm:pt>
    <dgm:pt modelId="{923BEF1B-6955-4128-A04C-5A6EC1DA4DAD}" type="pres">
      <dgm:prSet presAssocID="{0EB15566-0CF6-4133-89AA-8CB88CFF95A8}" presName="accentRepeatNode" presStyleLbl="solidFgAcc1" presStyleIdx="4" presStyleCnt="5"/>
      <dgm:spPr>
        <a:xfrm>
          <a:off x="66927" y="3237887"/>
          <a:ext cx="635103" cy="63510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FFFFFF"/>
          </a:solidFill>
          <a:prstDash val="solid"/>
        </a:ln>
        <a:effectLst/>
      </dgm:spPr>
    </dgm:pt>
  </dgm:ptLst>
  <dgm:cxnLst>
    <dgm:cxn modelId="{F7F7D554-CE98-4A59-84CD-899872B5E06C}" srcId="{E3979B04-E849-4700-9EE4-F269D9C598DF}" destId="{55C30013-A87F-42CC-9BC6-F0E40A529057}" srcOrd="1" destOrd="0" parTransId="{C93A224D-D01C-448C-A0A1-E8D0A430E511}" sibTransId="{6B2086FC-D108-4976-AE42-4F77690B9DED}"/>
    <dgm:cxn modelId="{CEC8577D-E814-4D23-9A29-40898542AE51}" type="presOf" srcId="{C6A23593-28C4-4DAE-8F80-EC31B9D86717}" destId="{0F2FC972-42B6-4BD4-BC74-4A594C3224E7}" srcOrd="0" destOrd="0" presId="urn:microsoft.com/office/officeart/2008/layout/VerticalCurvedList"/>
    <dgm:cxn modelId="{4451757A-5BE7-46BD-A8CC-66ED8A69BD13}" type="presOf" srcId="{0DCFF8B4-F2C4-4F24-AD34-0C2BD96953FC}" destId="{2D84EC3B-ED59-4971-B33B-1318663FCE9E}" srcOrd="0" destOrd="0" presId="urn:microsoft.com/office/officeart/2008/layout/VerticalCurvedList"/>
    <dgm:cxn modelId="{712886FE-0676-4142-8EC0-0611A68F6B52}" type="presOf" srcId="{707471B9-9EDD-4DE6-9DD8-6A7F3C86BE88}" destId="{4552115F-4486-4717-99E5-B14A05029925}" srcOrd="0" destOrd="0" presId="urn:microsoft.com/office/officeart/2008/layout/VerticalCurvedList"/>
    <dgm:cxn modelId="{10169C99-1228-4713-8B71-C883954226A4}" type="presOf" srcId="{E3979B04-E849-4700-9EE4-F269D9C598DF}" destId="{32F56A3D-8487-492F-8A39-EAB709F3092C}" srcOrd="0" destOrd="0" presId="urn:microsoft.com/office/officeart/2008/layout/VerticalCurvedList"/>
    <dgm:cxn modelId="{34FD85F6-959B-42A6-A028-1C7F38FD6C4D}" srcId="{E3979B04-E849-4700-9EE4-F269D9C598DF}" destId="{0EB15566-0CF6-4133-89AA-8CB88CFF95A8}" srcOrd="4" destOrd="0" parTransId="{DAF55297-0E83-4924-9926-2F9EC504A670}" sibTransId="{105FE1A4-5460-4A32-B3F4-67C81DBCED19}"/>
    <dgm:cxn modelId="{843EAD0D-C505-4052-83D2-82BBC85BD21E}" type="presOf" srcId="{55C30013-A87F-42CC-9BC6-F0E40A529057}" destId="{D4F3A39C-0948-4E27-A17E-C17D381BFC73}" srcOrd="0" destOrd="0" presId="urn:microsoft.com/office/officeart/2008/layout/VerticalCurvedList"/>
    <dgm:cxn modelId="{78B61BDD-DB2B-48FD-AB9A-E089FB30C0D7}" srcId="{E3979B04-E849-4700-9EE4-F269D9C598DF}" destId="{C6A23593-28C4-4DAE-8F80-EC31B9D86717}" srcOrd="2" destOrd="0" parTransId="{1055CE4C-E454-4235-B7F5-ABB5675E6A3E}" sibTransId="{1F88D4DA-055C-42B0-B805-0E1F2A9444F5}"/>
    <dgm:cxn modelId="{6E40FA73-20BC-453B-807B-A331DEF558BB}" srcId="{E3979B04-E849-4700-9EE4-F269D9C598DF}" destId="{707471B9-9EDD-4DE6-9DD8-6A7F3C86BE88}" srcOrd="3" destOrd="0" parTransId="{38D53CDA-0739-47A5-A7A7-B1AD3A3B0EFB}" sibTransId="{7E629A2D-536F-4A3C-A292-4FB477D84790}"/>
    <dgm:cxn modelId="{86D300B4-2975-4C90-A102-52A8C0BE8698}" type="presOf" srcId="{0EB15566-0CF6-4133-89AA-8CB88CFF95A8}" destId="{234743C7-9C6B-4E08-BC53-6284EF16B87C}" srcOrd="0" destOrd="0" presId="urn:microsoft.com/office/officeart/2008/layout/VerticalCurvedList"/>
    <dgm:cxn modelId="{1F86DCEA-B989-4BC6-B78F-602617EE5891}" type="presOf" srcId="{84F4D96A-7CA2-40BE-9597-374680E34D31}" destId="{52995E5A-8861-4FB6-9250-9FB5BFF54C5F}" srcOrd="0" destOrd="0" presId="urn:microsoft.com/office/officeart/2008/layout/VerticalCurvedList"/>
    <dgm:cxn modelId="{06F8ABAA-0542-471F-8B3A-7134AD4E09D1}" srcId="{E3979B04-E849-4700-9EE4-F269D9C598DF}" destId="{0DCFF8B4-F2C4-4F24-AD34-0C2BD96953FC}" srcOrd="0" destOrd="0" parTransId="{3308A82D-3669-4972-A86B-8B41CA489ABC}" sibTransId="{84F4D96A-7CA2-40BE-9597-374680E34D31}"/>
    <dgm:cxn modelId="{5D980374-FA23-4A26-8A62-775A519836F2}" type="presParOf" srcId="{32F56A3D-8487-492F-8A39-EAB709F3092C}" destId="{63A637F8-07C7-42B3-AA70-6B5BB7FAE000}" srcOrd="0" destOrd="0" presId="urn:microsoft.com/office/officeart/2008/layout/VerticalCurvedList"/>
    <dgm:cxn modelId="{61049093-8120-479C-A757-FAD60639BDA2}" type="presParOf" srcId="{63A637F8-07C7-42B3-AA70-6B5BB7FAE000}" destId="{1FE068C4-7EB3-4C77-903D-E2C77F1FD1E3}" srcOrd="0" destOrd="0" presId="urn:microsoft.com/office/officeart/2008/layout/VerticalCurvedList"/>
    <dgm:cxn modelId="{A9ECCBDC-17FC-47CC-B943-1A9F535A3027}" type="presParOf" srcId="{1FE068C4-7EB3-4C77-903D-E2C77F1FD1E3}" destId="{3511E23F-6033-44CD-A212-466238B605F3}" srcOrd="0" destOrd="0" presId="urn:microsoft.com/office/officeart/2008/layout/VerticalCurvedList"/>
    <dgm:cxn modelId="{80A8C5CE-8E23-4563-89A5-8A9316C087C2}" type="presParOf" srcId="{1FE068C4-7EB3-4C77-903D-E2C77F1FD1E3}" destId="{52995E5A-8861-4FB6-9250-9FB5BFF54C5F}" srcOrd="1" destOrd="0" presId="urn:microsoft.com/office/officeart/2008/layout/VerticalCurvedList"/>
    <dgm:cxn modelId="{B668AF69-53D5-499A-95E0-899722173295}" type="presParOf" srcId="{1FE068C4-7EB3-4C77-903D-E2C77F1FD1E3}" destId="{04CFDCAB-7632-4CD6-90BB-2A3F465AE9E3}" srcOrd="2" destOrd="0" presId="urn:microsoft.com/office/officeart/2008/layout/VerticalCurvedList"/>
    <dgm:cxn modelId="{C51AA47A-308D-40C2-B691-9EED17BA5094}" type="presParOf" srcId="{1FE068C4-7EB3-4C77-903D-E2C77F1FD1E3}" destId="{7C3F081E-6E96-40A8-9FC8-FB636F5BC89B}" srcOrd="3" destOrd="0" presId="urn:microsoft.com/office/officeart/2008/layout/VerticalCurvedList"/>
    <dgm:cxn modelId="{1104A301-9FA1-401A-9894-4D518D3A8115}" type="presParOf" srcId="{63A637F8-07C7-42B3-AA70-6B5BB7FAE000}" destId="{2D84EC3B-ED59-4971-B33B-1318663FCE9E}" srcOrd="1" destOrd="0" presId="urn:microsoft.com/office/officeart/2008/layout/VerticalCurvedList"/>
    <dgm:cxn modelId="{0A2A0C3E-F7F6-41FB-B812-F3C0E3386C28}" type="presParOf" srcId="{63A637F8-07C7-42B3-AA70-6B5BB7FAE000}" destId="{C9D97050-6359-4CD8-9B50-13DC95A0DB97}" srcOrd="2" destOrd="0" presId="urn:microsoft.com/office/officeart/2008/layout/VerticalCurvedList"/>
    <dgm:cxn modelId="{3D2B01FF-6BFE-4505-9C91-0E42CC4A4BEE}" type="presParOf" srcId="{C9D97050-6359-4CD8-9B50-13DC95A0DB97}" destId="{9FD3AC85-6B41-4819-8A07-44E569F4F952}" srcOrd="0" destOrd="0" presId="urn:microsoft.com/office/officeart/2008/layout/VerticalCurvedList"/>
    <dgm:cxn modelId="{6D335D54-3CDE-41BB-9FF3-B78845EA9E4A}" type="presParOf" srcId="{63A637F8-07C7-42B3-AA70-6B5BB7FAE000}" destId="{D4F3A39C-0948-4E27-A17E-C17D381BFC73}" srcOrd="3" destOrd="0" presId="urn:microsoft.com/office/officeart/2008/layout/VerticalCurvedList"/>
    <dgm:cxn modelId="{C2CFD075-9367-4156-976C-C1A90A46E597}" type="presParOf" srcId="{63A637F8-07C7-42B3-AA70-6B5BB7FAE000}" destId="{31771960-BBC9-43D4-91FE-EC9CC0CBD75E}" srcOrd="4" destOrd="0" presId="urn:microsoft.com/office/officeart/2008/layout/VerticalCurvedList"/>
    <dgm:cxn modelId="{2CE3E2D4-5FB5-4457-B42E-8EE29E9C619C}" type="presParOf" srcId="{31771960-BBC9-43D4-91FE-EC9CC0CBD75E}" destId="{11CDA225-65E7-4F1E-9C8B-77EC7A37942C}" srcOrd="0" destOrd="0" presId="urn:microsoft.com/office/officeart/2008/layout/VerticalCurvedList"/>
    <dgm:cxn modelId="{CBDBC3A4-07A1-43D4-A116-6E945C4F696C}" type="presParOf" srcId="{63A637F8-07C7-42B3-AA70-6B5BB7FAE000}" destId="{0F2FC972-42B6-4BD4-BC74-4A594C3224E7}" srcOrd="5" destOrd="0" presId="urn:microsoft.com/office/officeart/2008/layout/VerticalCurvedList"/>
    <dgm:cxn modelId="{2098319E-B07F-4C6E-B968-2086FC78B09D}" type="presParOf" srcId="{63A637F8-07C7-42B3-AA70-6B5BB7FAE000}" destId="{420395E9-12BC-40F0-8905-777516A2D1B3}" srcOrd="6" destOrd="0" presId="urn:microsoft.com/office/officeart/2008/layout/VerticalCurvedList"/>
    <dgm:cxn modelId="{DD9F3029-332D-48FB-8D8F-741F6E776F4D}" type="presParOf" srcId="{420395E9-12BC-40F0-8905-777516A2D1B3}" destId="{3044AA4E-B52F-46BE-B659-E7452CB0A9BC}" srcOrd="0" destOrd="0" presId="urn:microsoft.com/office/officeart/2008/layout/VerticalCurvedList"/>
    <dgm:cxn modelId="{CC5D6AB4-17C3-400A-8E28-CFDC190E6BBC}" type="presParOf" srcId="{63A637F8-07C7-42B3-AA70-6B5BB7FAE000}" destId="{4552115F-4486-4717-99E5-B14A05029925}" srcOrd="7" destOrd="0" presId="urn:microsoft.com/office/officeart/2008/layout/VerticalCurvedList"/>
    <dgm:cxn modelId="{B4071FB5-FB96-4623-87F8-6E90CB5B1F1C}" type="presParOf" srcId="{63A637F8-07C7-42B3-AA70-6B5BB7FAE000}" destId="{ECDAFE31-0F51-4B71-8FE2-3EDADCCD48B2}" srcOrd="8" destOrd="0" presId="urn:microsoft.com/office/officeart/2008/layout/VerticalCurvedList"/>
    <dgm:cxn modelId="{4A9270AE-8A49-4F1A-A502-9FF8DA8D3433}" type="presParOf" srcId="{ECDAFE31-0F51-4B71-8FE2-3EDADCCD48B2}" destId="{0A5EC6B8-EBC3-4485-9639-3BC1576F5A79}" srcOrd="0" destOrd="0" presId="urn:microsoft.com/office/officeart/2008/layout/VerticalCurvedList"/>
    <dgm:cxn modelId="{068E2631-937B-4D01-9260-8A9CBCECA380}" type="presParOf" srcId="{63A637F8-07C7-42B3-AA70-6B5BB7FAE000}" destId="{234743C7-9C6B-4E08-BC53-6284EF16B87C}" srcOrd="9" destOrd="0" presId="urn:microsoft.com/office/officeart/2008/layout/VerticalCurvedList"/>
    <dgm:cxn modelId="{93DB078E-BF28-4600-BD69-10FB47A78A96}" type="presParOf" srcId="{63A637F8-07C7-42B3-AA70-6B5BB7FAE000}" destId="{2694A6A6-09D3-4918-AB27-2559BC5E2CF8}" srcOrd="10" destOrd="0" presId="urn:microsoft.com/office/officeart/2008/layout/VerticalCurvedList"/>
    <dgm:cxn modelId="{176E78D3-40DA-404A-8C16-45F168228159}" type="presParOf" srcId="{2694A6A6-09D3-4918-AB27-2559BC5E2CF8}" destId="{923BEF1B-6955-4128-A04C-5A6EC1DA4D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
</file>

<file path=ppt/diagrams/layout1.xml>
</file>

<file path=ppt/diagrams/quickStyle1.xml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87C2E1-D939-4E5D-883C-BE28AFB14062}" type="datetimeFigureOut">
              <a:rPr lang="en-ID" smtClean="0"/>
              <a:t>29/04/2024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F1F82-782D-432D-9BBC-253BDD352F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806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9275-A284-4E7D-9DCB-8F3344E965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5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2-11-08 at 10.22.3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4" y="2"/>
            <a:ext cx="12194390" cy="68579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F6604BD-7B52-7C4C-8761-2B2E6C8E9304}"/>
              </a:ext>
            </a:extLst>
          </p:cNvPr>
          <p:cNvGrpSpPr/>
          <p:nvPr userDrawn="1"/>
        </p:nvGrpSpPr>
        <p:grpSpPr>
          <a:xfrm>
            <a:off x="690421" y="309285"/>
            <a:ext cx="4335595" cy="2019087"/>
            <a:chOff x="1483358" y="1829347"/>
            <a:chExt cx="6800137" cy="31993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367A366-09B9-674F-9DE7-45739E187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2951" y="2941595"/>
              <a:ext cx="4700544" cy="137884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CEA04C0-D0C2-D844-9E0E-7F2E9624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3358" y="1829347"/>
              <a:ext cx="3649050" cy="319930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560F8F-8773-AE45-B06A-C284D2858C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52" y="2743200"/>
            <a:ext cx="4291754" cy="1371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27013A2-8FBD-8C40-B53B-59C9DE6D2CA9}"/>
              </a:ext>
            </a:extLst>
          </p:cNvPr>
          <p:cNvGrpSpPr/>
          <p:nvPr userDrawn="1"/>
        </p:nvGrpSpPr>
        <p:grpSpPr>
          <a:xfrm>
            <a:off x="690421" y="6016492"/>
            <a:ext cx="11293030" cy="627934"/>
            <a:chOff x="517950" y="4512366"/>
            <a:chExt cx="8471979" cy="470950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517950" y="4512366"/>
              <a:ext cx="8471979" cy="470950"/>
              <a:chOff x="212105" y="4365892"/>
              <a:chExt cx="8471979" cy="47095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FC3D68D-D450-F24E-8311-D63DAF8396FB}"/>
                  </a:ext>
                </a:extLst>
              </p:cNvPr>
              <p:cNvSpPr txBox="1"/>
              <p:nvPr userDrawn="1"/>
            </p:nvSpPr>
            <p:spPr>
              <a:xfrm>
                <a:off x="3398092" y="4540449"/>
                <a:ext cx="5285992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443"/>
                <a:r>
                  <a:rPr lang="fi-FI" sz="1600" b="1" i="1" dirty="0">
                    <a:solidFill>
                      <a:schemeClr val="tx1"/>
                    </a:solidFill>
                  </a:rPr>
                  <a:t>PT Asuransi Bintang </a:t>
                </a:r>
                <a:r>
                  <a:rPr lang="fi-FI" sz="1600" b="1" i="1" dirty="0" err="1">
                    <a:solidFill>
                      <a:schemeClr val="tx1"/>
                    </a:solidFill>
                  </a:rPr>
                  <a:t>Tbk</a:t>
                </a:r>
                <a:r>
                  <a:rPr lang="fi-FI" sz="1600" b="1" i="1" dirty="0">
                    <a:solidFill>
                      <a:schemeClr val="tx1"/>
                    </a:solidFill>
                  </a:rPr>
                  <a:t>, </a:t>
                </a:r>
                <a:r>
                  <a:rPr lang="fi-FI" sz="1600" b="1" i="1" dirty="0" err="1">
                    <a:solidFill>
                      <a:schemeClr val="tx1"/>
                    </a:solidFill>
                  </a:rPr>
                  <a:t>berizin</a:t>
                </a:r>
                <a:r>
                  <a:rPr lang="fi-FI" sz="1600" b="1" i="1" dirty="0">
                    <a:solidFill>
                      <a:schemeClr val="tx1"/>
                    </a:solidFill>
                  </a:rPr>
                  <a:t> </a:t>
                </a:r>
                <a:r>
                  <a:rPr lang="fi-FI" sz="1600" b="1" i="1" dirty="0" err="1">
                    <a:solidFill>
                      <a:schemeClr val="tx1"/>
                    </a:solidFill>
                  </a:rPr>
                  <a:t>dan</a:t>
                </a:r>
                <a:r>
                  <a:rPr lang="fi-FI" sz="1600" b="1" i="1" dirty="0">
                    <a:solidFill>
                      <a:schemeClr val="tx1"/>
                    </a:solidFill>
                  </a:rPr>
                  <a:t> </a:t>
                </a:r>
                <a:r>
                  <a:rPr lang="fi-FI" sz="1600" b="1" i="1" dirty="0" err="1">
                    <a:solidFill>
                      <a:schemeClr val="tx1"/>
                    </a:solidFill>
                  </a:rPr>
                  <a:t>diawasi</a:t>
                </a:r>
                <a:r>
                  <a:rPr lang="fi-FI" sz="1600" b="1" i="1" dirty="0">
                    <a:solidFill>
                      <a:schemeClr val="tx1"/>
                    </a:solidFill>
                  </a:rPr>
                  <a:t> </a:t>
                </a:r>
                <a:r>
                  <a:rPr lang="fi-FI" sz="1600" b="1" i="1" dirty="0" err="1">
                    <a:solidFill>
                      <a:schemeClr val="tx1"/>
                    </a:solidFill>
                  </a:rPr>
                  <a:t>oleh</a:t>
                </a:r>
                <a:r>
                  <a:rPr lang="fi-FI" sz="1600" b="1" i="1" dirty="0">
                    <a:solidFill>
                      <a:schemeClr val="tx1"/>
                    </a:solidFill>
                  </a:rPr>
                  <a:t> Otoritas Jasa Keuangan</a:t>
                </a:r>
                <a:endParaRPr lang="en-US" sz="1600" b="1" i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37494" y="4465597"/>
                <a:ext cx="817729" cy="355712"/>
              </a:xfrm>
              <a:prstGeom prst="rect">
                <a:avLst/>
              </a:prstGeom>
            </p:spPr>
          </p:pic>
          <p:pic>
            <p:nvPicPr>
              <p:cNvPr id="27" name="Picture 26" descr="ISO-9001-2015.png"/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105" y="4365892"/>
                <a:ext cx="574492" cy="470950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23A09DB-DCC0-2B49-B08C-B14577A6CA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732" y="4577629"/>
              <a:ext cx="720502" cy="401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29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9D6-DE75-F246-B62A-8920E4CF556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CCC3-A383-0142-B3D7-8E732B3C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5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4E5D09-EDA0-2A4C-8037-9065975B76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485" y="175914"/>
            <a:ext cx="2044989" cy="8784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2A006B-B81F-8641-A7CD-0EDC04729A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18527" y="6592312"/>
            <a:ext cx="9384184" cy="27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50898" tIns="75450" rIns="150898" bIns="75450">
            <a:spAutoFit/>
          </a:bodyPr>
          <a:lstStyle/>
          <a:p>
            <a:pPr algn="ctr" defTabSz="1028443" eaLnBrk="0" hangingPunct="0">
              <a:spcBef>
                <a:spcPct val="30000"/>
              </a:spcBef>
              <a:defRPr/>
            </a:pPr>
            <a:r>
              <a:rPr lang="en-US" sz="800" i="1" dirty="0">
                <a:solidFill>
                  <a:srgbClr val="2E1B11"/>
                </a:solidFill>
                <a:latin typeface="Arial Narrow" pitchFamily="34" charset="0"/>
              </a:rPr>
              <a:t>Confidential, unpublished property of Bintang. Do not duplicate or distribute. Use and distribution limited solely to authorized personnel. (c) Copyright 2024 by Asuransi Bintang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41004BD-ACFD-E14C-A3D9-CAB20E71994C}"/>
              </a:ext>
            </a:extLst>
          </p:cNvPr>
          <p:cNvCxnSpPr>
            <a:cxnSpLocks/>
          </p:cNvCxnSpPr>
          <p:nvPr userDrawn="1"/>
        </p:nvCxnSpPr>
        <p:spPr>
          <a:xfrm>
            <a:off x="2274754" y="6621808"/>
            <a:ext cx="770071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xmlns="" id="{3D36E064-D433-644F-B755-281825086953}"/>
              </a:ext>
            </a:extLst>
          </p:cNvPr>
          <p:cNvSpPr/>
          <p:nvPr userDrawn="1"/>
        </p:nvSpPr>
        <p:spPr>
          <a:xfrm>
            <a:off x="226240" y="-1"/>
            <a:ext cx="217783" cy="2804161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51000">
                <a:srgbClr val="F25113"/>
              </a:gs>
              <a:gs pos="0">
                <a:schemeClr val="bg1">
                  <a:alpha val="0"/>
                </a:schemeClr>
              </a:gs>
              <a:gs pos="100000">
                <a:srgbClr val="FC51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xmlns="" id="{F88F99D7-2AFD-9548-B19B-D60F36BFD2A0}"/>
              </a:ext>
            </a:extLst>
          </p:cNvPr>
          <p:cNvSpPr/>
          <p:nvPr userDrawn="1"/>
        </p:nvSpPr>
        <p:spPr>
          <a:xfrm rot="10800000">
            <a:off x="-2" y="10335"/>
            <a:ext cx="226242" cy="4529317"/>
          </a:xfrm>
          <a:prstGeom prst="round2SameRect">
            <a:avLst>
              <a:gd name="adj1" fmla="val 50000"/>
              <a:gd name="adj2" fmla="val 31879"/>
            </a:avLst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88A5A29-F6C9-B248-87EA-B869D223FC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86505" y="5455053"/>
            <a:ext cx="1843272" cy="5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04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DE6F661-C652-F52F-4F32-19267013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60" y="928114"/>
            <a:ext cx="6869594" cy="5671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DAA1A9-4CF1-B0E5-3E85-DCC274E7C610}"/>
              </a:ext>
            </a:extLst>
          </p:cNvPr>
          <p:cNvSpPr txBox="1"/>
          <p:nvPr/>
        </p:nvSpPr>
        <p:spPr>
          <a:xfrm>
            <a:off x="222315" y="2710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04907F-6A4E-0FEE-8F31-E0588B02F1AB}"/>
              </a:ext>
            </a:extLst>
          </p:cNvPr>
          <p:cNvSpPr txBox="1"/>
          <p:nvPr/>
        </p:nvSpPr>
        <p:spPr>
          <a:xfrm>
            <a:off x="2362311" y="1007878"/>
            <a:ext cx="2077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jutaan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Rupiah)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EDFCF6-276A-9BCE-73F0-0B82A7FD75FB}"/>
              </a:ext>
            </a:extLst>
          </p:cNvPr>
          <p:cNvSpPr/>
          <p:nvPr/>
        </p:nvSpPr>
        <p:spPr>
          <a:xfrm>
            <a:off x="820847" y="371944"/>
            <a:ext cx="9931226" cy="501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Laporan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Laba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Rugi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Penghasilan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Komprehensif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Lain </a:t>
            </a:r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Konsolidasian</a:t>
            </a:r>
            <a:endParaRPr lang="en-GB" sz="23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E85E98-F871-F864-FAFE-DFE3CAC3EFA7}"/>
              </a:ext>
            </a:extLst>
          </p:cNvPr>
          <p:cNvSpPr/>
          <p:nvPr/>
        </p:nvSpPr>
        <p:spPr>
          <a:xfrm>
            <a:off x="7431273" y="1284440"/>
            <a:ext cx="868680" cy="310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-17,62</a:t>
            </a:r>
            <a:r>
              <a:rPr lang="id-ID" sz="13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BF6635-AAA1-1AE6-FDA5-534CEABDF62D}"/>
              </a:ext>
            </a:extLst>
          </p:cNvPr>
          <p:cNvSpPr/>
          <p:nvPr/>
        </p:nvSpPr>
        <p:spPr>
          <a:xfrm>
            <a:off x="7431273" y="1657084"/>
            <a:ext cx="864067" cy="3058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-11,15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3D1C9C-E4AB-1C47-1D87-679BCDC75C42}"/>
              </a:ext>
            </a:extLst>
          </p:cNvPr>
          <p:cNvSpPr/>
          <p:nvPr/>
        </p:nvSpPr>
        <p:spPr>
          <a:xfrm>
            <a:off x="7431639" y="2017880"/>
            <a:ext cx="861111" cy="294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134,48 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81FC233-F973-3364-30B6-231641A00311}"/>
              </a:ext>
            </a:extLst>
          </p:cNvPr>
          <p:cNvSpPr/>
          <p:nvPr/>
        </p:nvSpPr>
        <p:spPr>
          <a:xfrm>
            <a:off x="7431639" y="2371223"/>
            <a:ext cx="868680" cy="3108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-15,84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DF3637-2E66-B1D3-0C71-1BD26E9E3E49}"/>
              </a:ext>
            </a:extLst>
          </p:cNvPr>
          <p:cNvSpPr/>
          <p:nvPr/>
        </p:nvSpPr>
        <p:spPr>
          <a:xfrm>
            <a:off x="7420611" y="2722080"/>
            <a:ext cx="881998" cy="2865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-20,52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081AA7C-BFCE-6048-C516-FB26843F1F00}"/>
              </a:ext>
            </a:extLst>
          </p:cNvPr>
          <p:cNvSpPr/>
          <p:nvPr/>
        </p:nvSpPr>
        <p:spPr>
          <a:xfrm>
            <a:off x="7433929" y="3080113"/>
            <a:ext cx="868680" cy="3078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-82.42</a:t>
            </a:r>
            <a:r>
              <a:rPr lang="id-ID" sz="12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102A58E-3430-118C-DAB9-B34100299DAD}"/>
              </a:ext>
            </a:extLst>
          </p:cNvPr>
          <p:cNvSpPr/>
          <p:nvPr/>
        </p:nvSpPr>
        <p:spPr>
          <a:xfrm>
            <a:off x="7433929" y="3448114"/>
            <a:ext cx="868680" cy="295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-16,13</a:t>
            </a:r>
            <a:r>
              <a:rPr lang="id-ID" sz="13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C5FB8A-42EE-999D-0A6B-E73E4A0925C2}"/>
              </a:ext>
            </a:extLst>
          </p:cNvPr>
          <p:cNvSpPr/>
          <p:nvPr/>
        </p:nvSpPr>
        <p:spPr>
          <a:xfrm>
            <a:off x="7420244" y="3781668"/>
            <a:ext cx="872506" cy="2902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116,48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EB2B5A-AFC9-C49E-7891-A736C3666ABD}"/>
              </a:ext>
            </a:extLst>
          </p:cNvPr>
          <p:cNvSpPr/>
          <p:nvPr/>
        </p:nvSpPr>
        <p:spPr>
          <a:xfrm>
            <a:off x="7433929" y="4142527"/>
            <a:ext cx="868680" cy="310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2,01</a:t>
            </a:r>
            <a:r>
              <a:rPr lang="id-ID" sz="13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2FD30F9-8858-53A9-7D4E-87CC31EC9005}"/>
              </a:ext>
            </a:extLst>
          </p:cNvPr>
          <p:cNvSpPr/>
          <p:nvPr/>
        </p:nvSpPr>
        <p:spPr>
          <a:xfrm>
            <a:off x="7433929" y="4508326"/>
            <a:ext cx="868680" cy="2970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63,63%</a:t>
            </a:r>
            <a:endParaRPr lang="id-ID" sz="13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FFA15C-88B1-47B7-F1A8-637CEE13A7AE}"/>
              </a:ext>
            </a:extLst>
          </p:cNvPr>
          <p:cNvSpPr/>
          <p:nvPr/>
        </p:nvSpPr>
        <p:spPr>
          <a:xfrm>
            <a:off x="7432486" y="4856973"/>
            <a:ext cx="870123" cy="308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-43,93%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AC21F1-F21E-57C1-4223-A424737100E8}"/>
              </a:ext>
            </a:extLst>
          </p:cNvPr>
          <p:cNvSpPr/>
          <p:nvPr/>
        </p:nvSpPr>
        <p:spPr>
          <a:xfrm>
            <a:off x="7440666" y="5208731"/>
            <a:ext cx="838321" cy="310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19,34%</a:t>
            </a:r>
            <a:endParaRPr lang="id-ID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E97C9ED-8768-1FB1-0265-344AC181E2C1}"/>
              </a:ext>
            </a:extLst>
          </p:cNvPr>
          <p:cNvSpPr/>
          <p:nvPr/>
        </p:nvSpPr>
        <p:spPr>
          <a:xfrm>
            <a:off x="7442474" y="5580995"/>
            <a:ext cx="855048" cy="290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13,20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232BF88-FE95-62A2-76A1-4BCD0BEFC451}"/>
              </a:ext>
            </a:extLst>
          </p:cNvPr>
          <p:cNvSpPr/>
          <p:nvPr/>
        </p:nvSpPr>
        <p:spPr>
          <a:xfrm>
            <a:off x="7433929" y="5922990"/>
            <a:ext cx="868680" cy="3034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29,35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48535F8-157F-658F-A1A2-EF092FED936B}"/>
              </a:ext>
            </a:extLst>
          </p:cNvPr>
          <p:cNvSpPr/>
          <p:nvPr/>
        </p:nvSpPr>
        <p:spPr>
          <a:xfrm>
            <a:off x="7442475" y="6283556"/>
            <a:ext cx="864067" cy="2957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13,33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70BB0A5-64F4-6A00-972A-F4CBEFAD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6" y="213123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3EAC41E-D562-929B-731C-2794AB91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77" y="1898093"/>
            <a:ext cx="6053585" cy="42455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E4EEE02-93A0-6704-9CFF-D33DD478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06" y="1456574"/>
            <a:ext cx="5516967" cy="50964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AE24EA-4A73-F194-9801-4946924D541D}"/>
              </a:ext>
            </a:extLst>
          </p:cNvPr>
          <p:cNvSpPr/>
          <p:nvPr/>
        </p:nvSpPr>
        <p:spPr>
          <a:xfrm>
            <a:off x="3499488" y="332447"/>
            <a:ext cx="5909208" cy="5092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Laporan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Posisi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Keuangan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Konsolidasian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3C48C8-92C4-93DF-A31A-55534C686C8E}"/>
              </a:ext>
            </a:extLst>
          </p:cNvPr>
          <p:cNvSpPr txBox="1"/>
          <p:nvPr/>
        </p:nvSpPr>
        <p:spPr>
          <a:xfrm>
            <a:off x="4182650" y="1211563"/>
            <a:ext cx="1732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(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Dalam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jutaan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 Rupiah)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658E957F-3B36-7E4F-15AC-1219161F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06" y="1458726"/>
            <a:ext cx="20072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Aset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DB30D348-F280-8161-BD93-132A4F32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979" y="1683449"/>
            <a:ext cx="309407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Liabilitas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dan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Ekuitas</a:t>
            </a:r>
            <a:endParaRPr lang="en-US" sz="2000" b="1" kern="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1369CB-B075-2864-9A7D-5D78FB691D1A}"/>
              </a:ext>
            </a:extLst>
          </p:cNvPr>
          <p:cNvSpPr txBox="1"/>
          <p:nvPr/>
        </p:nvSpPr>
        <p:spPr>
          <a:xfrm>
            <a:off x="10289963" y="1574838"/>
            <a:ext cx="1732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(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Dalam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jutaan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cs typeface="Arial" pitchFamily="34" charset="0"/>
              </a:rPr>
              <a:t> Rupiah)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1B8FAE-6357-B792-C48A-7CAFB28C24E9}"/>
              </a:ext>
            </a:extLst>
          </p:cNvPr>
          <p:cNvSpPr/>
          <p:nvPr/>
        </p:nvSpPr>
        <p:spPr>
          <a:xfrm>
            <a:off x="3667291" y="1922618"/>
            <a:ext cx="868680" cy="319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-40,55</a:t>
            </a:r>
            <a:r>
              <a:rPr lang="id-ID" sz="14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81C8BC-DA0A-A1D2-BFA9-66EC0C03A6D1}"/>
              </a:ext>
            </a:extLst>
          </p:cNvPr>
          <p:cNvSpPr/>
          <p:nvPr/>
        </p:nvSpPr>
        <p:spPr>
          <a:xfrm>
            <a:off x="3667291" y="2293446"/>
            <a:ext cx="868680" cy="3231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-21,54</a:t>
            </a:r>
            <a:r>
              <a:rPr lang="id-ID" sz="14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FFAB01-ABE3-4CC1-17AF-3772B17D57DA}"/>
              </a:ext>
            </a:extLst>
          </p:cNvPr>
          <p:cNvSpPr/>
          <p:nvPr/>
        </p:nvSpPr>
        <p:spPr>
          <a:xfrm>
            <a:off x="3667291" y="2671316"/>
            <a:ext cx="868680" cy="3055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41,68</a:t>
            </a:r>
            <a:r>
              <a:rPr lang="id-ID" sz="14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5A1FB5-7585-D8C1-3B4B-E39AC55FB0DD}"/>
              </a:ext>
            </a:extLst>
          </p:cNvPr>
          <p:cNvSpPr/>
          <p:nvPr/>
        </p:nvSpPr>
        <p:spPr>
          <a:xfrm>
            <a:off x="3667291" y="3065746"/>
            <a:ext cx="868680" cy="338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-5,77</a:t>
            </a:r>
            <a:r>
              <a:rPr lang="id-ID" sz="14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006679-D6B3-7518-BD31-00BC6B891C2D}"/>
              </a:ext>
            </a:extLst>
          </p:cNvPr>
          <p:cNvSpPr/>
          <p:nvPr/>
        </p:nvSpPr>
        <p:spPr>
          <a:xfrm>
            <a:off x="3667291" y="3456698"/>
            <a:ext cx="868680" cy="338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-6,33</a:t>
            </a:r>
            <a:r>
              <a:rPr lang="id-ID" sz="14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B2B59D-8437-DD14-7652-00817C481AAC}"/>
              </a:ext>
            </a:extLst>
          </p:cNvPr>
          <p:cNvSpPr/>
          <p:nvPr/>
        </p:nvSpPr>
        <p:spPr>
          <a:xfrm>
            <a:off x="3667291" y="3864114"/>
            <a:ext cx="868680" cy="2996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-5,73</a:t>
            </a:r>
            <a:r>
              <a:rPr lang="id-ID" sz="14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F3089E5-DC0E-C81A-ED3D-AF0EB37212E0}"/>
              </a:ext>
            </a:extLst>
          </p:cNvPr>
          <p:cNvSpPr/>
          <p:nvPr/>
        </p:nvSpPr>
        <p:spPr>
          <a:xfrm>
            <a:off x="3667291" y="4230750"/>
            <a:ext cx="868680" cy="308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17,12</a:t>
            </a:r>
            <a:r>
              <a:rPr lang="id-ID" sz="14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5548409-C608-6790-897C-8B8FD79225A7}"/>
              </a:ext>
            </a:extLst>
          </p:cNvPr>
          <p:cNvSpPr/>
          <p:nvPr/>
        </p:nvSpPr>
        <p:spPr>
          <a:xfrm>
            <a:off x="3667291" y="4623962"/>
            <a:ext cx="868680" cy="3383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236</a:t>
            </a:r>
            <a:r>
              <a:rPr lang="id-ID" sz="14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86EEACC-E047-A266-7671-532895445131}"/>
              </a:ext>
            </a:extLst>
          </p:cNvPr>
          <p:cNvSpPr/>
          <p:nvPr/>
        </p:nvSpPr>
        <p:spPr>
          <a:xfrm>
            <a:off x="3667291" y="5016034"/>
            <a:ext cx="868680" cy="338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-4,68</a:t>
            </a:r>
            <a:r>
              <a:rPr lang="id-ID" sz="14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A10D84F-F9D2-CEC9-35DA-8C44895F893B}"/>
              </a:ext>
            </a:extLst>
          </p:cNvPr>
          <p:cNvSpPr/>
          <p:nvPr/>
        </p:nvSpPr>
        <p:spPr>
          <a:xfrm>
            <a:off x="3667291" y="5406986"/>
            <a:ext cx="868680" cy="3121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orbel" panose="020B0503020204020204" pitchFamily="34" charset="0"/>
              </a:rPr>
              <a:t>5,77</a:t>
            </a:r>
            <a:r>
              <a:rPr lang="id-ID" sz="1400" b="1" dirty="0">
                <a:solidFill>
                  <a:schemeClr val="bg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9C0A679-F2EE-3039-A713-173E7425A03C}"/>
              </a:ext>
            </a:extLst>
          </p:cNvPr>
          <p:cNvSpPr/>
          <p:nvPr/>
        </p:nvSpPr>
        <p:spPr>
          <a:xfrm>
            <a:off x="3667291" y="5764418"/>
            <a:ext cx="868680" cy="3159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-11,36</a:t>
            </a:r>
            <a:r>
              <a:rPr lang="id-ID" sz="14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6C9032F-BDA9-7DBD-4234-B29A585421D9}"/>
              </a:ext>
            </a:extLst>
          </p:cNvPr>
          <p:cNvSpPr/>
          <p:nvPr/>
        </p:nvSpPr>
        <p:spPr>
          <a:xfrm>
            <a:off x="3667291" y="6143654"/>
            <a:ext cx="868680" cy="3276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 panose="020B0503020204020204" pitchFamily="34" charset="0"/>
              </a:rPr>
              <a:t>-1,96</a:t>
            </a:r>
            <a:r>
              <a:rPr lang="id-ID" sz="14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8A71DE8-9B42-089D-00EB-E83B182F05D9}"/>
              </a:ext>
            </a:extLst>
          </p:cNvPr>
          <p:cNvSpPr/>
          <p:nvPr/>
        </p:nvSpPr>
        <p:spPr>
          <a:xfrm>
            <a:off x="9861930" y="2241943"/>
            <a:ext cx="868680" cy="3057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Corbel" panose="020B0503020204020204" pitchFamily="34" charset="0"/>
              </a:rPr>
              <a:t>142,71</a:t>
            </a:r>
            <a:r>
              <a:rPr lang="id-ID" sz="13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5ADF14E-2EAA-1265-68A1-ED960FBAE07F}"/>
              </a:ext>
            </a:extLst>
          </p:cNvPr>
          <p:cNvSpPr/>
          <p:nvPr/>
        </p:nvSpPr>
        <p:spPr>
          <a:xfrm>
            <a:off x="9861930" y="2601205"/>
            <a:ext cx="854697" cy="2995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-29,95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606A175-9F57-EC44-EBB0-DF91C8234AA8}"/>
              </a:ext>
            </a:extLst>
          </p:cNvPr>
          <p:cNvSpPr/>
          <p:nvPr/>
        </p:nvSpPr>
        <p:spPr>
          <a:xfrm>
            <a:off x="9861930" y="2928637"/>
            <a:ext cx="859888" cy="312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-4,55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F909820-5107-D856-BC4C-FB5CAEF68E28}"/>
              </a:ext>
            </a:extLst>
          </p:cNvPr>
          <p:cNvSpPr/>
          <p:nvPr/>
        </p:nvSpPr>
        <p:spPr>
          <a:xfrm>
            <a:off x="9882561" y="3286895"/>
            <a:ext cx="848049" cy="3091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-56,69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7F22E0D-155B-9796-9103-4A4385B3E3DF}"/>
              </a:ext>
            </a:extLst>
          </p:cNvPr>
          <p:cNvSpPr/>
          <p:nvPr/>
        </p:nvSpPr>
        <p:spPr>
          <a:xfrm>
            <a:off x="9897098" y="3676801"/>
            <a:ext cx="824720" cy="2739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6,66</a:t>
            </a:r>
            <a:r>
              <a:rPr lang="id-ID" sz="13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8690250-381D-D0BB-CB3F-F7FD237A3D59}"/>
              </a:ext>
            </a:extLst>
          </p:cNvPr>
          <p:cNvSpPr/>
          <p:nvPr/>
        </p:nvSpPr>
        <p:spPr>
          <a:xfrm>
            <a:off x="9897098" y="4030607"/>
            <a:ext cx="833512" cy="3046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</a:rPr>
              <a:t>-40,56</a:t>
            </a:r>
            <a:r>
              <a:rPr lang="id-ID" sz="1300" b="1" dirty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57172C9-CD3D-7D76-03A1-5A77A6C1256C}"/>
              </a:ext>
            </a:extLst>
          </p:cNvPr>
          <p:cNvSpPr/>
          <p:nvPr/>
        </p:nvSpPr>
        <p:spPr>
          <a:xfrm>
            <a:off x="9897098" y="4379943"/>
            <a:ext cx="833512" cy="3039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-7,75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00861BE-4A97-6C60-4002-E96E80B077EA}"/>
              </a:ext>
            </a:extLst>
          </p:cNvPr>
          <p:cNvSpPr/>
          <p:nvPr/>
        </p:nvSpPr>
        <p:spPr>
          <a:xfrm>
            <a:off x="9897098" y="4746803"/>
            <a:ext cx="824720" cy="2914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93,44</a:t>
            </a:r>
            <a:r>
              <a:rPr lang="id-ID" sz="13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376F9C9-3A61-5BD1-ABD9-E2A1CA2BC2F7}"/>
              </a:ext>
            </a:extLst>
          </p:cNvPr>
          <p:cNvSpPr/>
          <p:nvPr/>
        </p:nvSpPr>
        <p:spPr>
          <a:xfrm>
            <a:off x="9891907" y="5093081"/>
            <a:ext cx="824720" cy="3068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-6,10</a:t>
            </a:r>
            <a:r>
              <a:rPr lang="id-ID" sz="13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1C11BE2-3074-A5FD-1BE6-A166B13E0952}"/>
              </a:ext>
            </a:extLst>
          </p:cNvPr>
          <p:cNvSpPr/>
          <p:nvPr/>
        </p:nvSpPr>
        <p:spPr>
          <a:xfrm>
            <a:off x="9897098" y="5764418"/>
            <a:ext cx="819529" cy="3513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</a:rPr>
              <a:t>-1,96</a:t>
            </a:r>
            <a:r>
              <a:rPr lang="id-ID" sz="1300" b="1" dirty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1084E96-763F-7287-3D7C-B73311A17E3C}"/>
              </a:ext>
            </a:extLst>
          </p:cNvPr>
          <p:cNvSpPr/>
          <p:nvPr/>
        </p:nvSpPr>
        <p:spPr>
          <a:xfrm>
            <a:off x="9897098" y="5462778"/>
            <a:ext cx="833512" cy="256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5,00</a:t>
            </a:r>
            <a:r>
              <a:rPr lang="id-ID" sz="1300" b="1" dirty="0">
                <a:solidFill>
                  <a:schemeClr val="tx1"/>
                </a:solidFill>
              </a:rPr>
              <a:t>%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A40FC08-0D96-911F-3058-26BF17385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2" y="205920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C02C82-E0EE-E329-0DD2-9D54FD85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012" y="2500744"/>
            <a:ext cx="5561975" cy="3342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3A2132-0AD4-A86A-7949-9F2ABFDA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8" y="1905044"/>
            <a:ext cx="6238925" cy="41935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EFDDBA-5812-3F1D-19BF-93E152031DE8}"/>
              </a:ext>
            </a:extLst>
          </p:cNvPr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xmlns="" id="{5D060204-953A-6486-2C27-FFB988A7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297" y="334352"/>
            <a:ext cx="3207456" cy="4924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d-ID" sz="2600" b="1" kern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Unit Usaha Syariah</a:t>
            </a:r>
            <a:endParaRPr lang="en-US" sz="2600" b="1" kern="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7582FED-B96D-4349-9D1F-218F2308730B}"/>
              </a:ext>
            </a:extLst>
          </p:cNvPr>
          <p:cNvSpPr/>
          <p:nvPr/>
        </p:nvSpPr>
        <p:spPr>
          <a:xfrm>
            <a:off x="407046" y="1264270"/>
            <a:ext cx="6074153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Laporan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Surplus (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Defisit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)  Underwriting Dana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Tabarru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’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331B186-1579-7AD9-3D31-1DFAD73122DB}"/>
              </a:ext>
            </a:extLst>
          </p:cNvPr>
          <p:cNvSpPr/>
          <p:nvPr/>
        </p:nvSpPr>
        <p:spPr>
          <a:xfrm>
            <a:off x="7100346" y="1137930"/>
            <a:ext cx="51535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Laporan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Laba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Rugi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dan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5000"/>
              </a:lnSpc>
              <a:defRPr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Penghasilan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Komprehensif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Lain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0290FDC-2F95-5DC0-B0FF-397B72F2A2DA}"/>
              </a:ext>
            </a:extLst>
          </p:cNvPr>
          <p:cNvSpPr txBox="1"/>
          <p:nvPr/>
        </p:nvSpPr>
        <p:spPr>
          <a:xfrm>
            <a:off x="10477880" y="2055083"/>
            <a:ext cx="14742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(</a:t>
            </a:r>
            <a:r>
              <a:rPr lang="en-US" sz="1050" i="1" kern="0" dirty="0" err="1">
                <a:latin typeface="Corbel" panose="020B0503020204020204" pitchFamily="34" charset="0"/>
                <a:cs typeface="Arial" pitchFamily="34" charset="0"/>
              </a:rPr>
              <a:t>Dalam</a:t>
            </a: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1050" i="1" kern="0" dirty="0" err="1">
                <a:latin typeface="Corbel" panose="020B0503020204020204" pitchFamily="34" charset="0"/>
                <a:cs typeface="Arial" pitchFamily="34" charset="0"/>
              </a:rPr>
              <a:t>Jutaan</a:t>
            </a: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 Rupiah)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EAC9434-C127-62F0-4068-9537BF829138}"/>
              </a:ext>
            </a:extLst>
          </p:cNvPr>
          <p:cNvSpPr txBox="1"/>
          <p:nvPr/>
        </p:nvSpPr>
        <p:spPr>
          <a:xfrm>
            <a:off x="5155831" y="1661968"/>
            <a:ext cx="14553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(</a:t>
            </a:r>
            <a:r>
              <a:rPr lang="en-US" sz="1050" i="1" kern="0" dirty="0" err="1">
                <a:latin typeface="Corbel" panose="020B0503020204020204" pitchFamily="34" charset="0"/>
                <a:cs typeface="Arial" pitchFamily="34" charset="0"/>
              </a:rPr>
              <a:t>Dalam</a:t>
            </a: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1050" i="1" kern="0" dirty="0" err="1">
                <a:latin typeface="Corbel" panose="020B0503020204020204" pitchFamily="34" charset="0"/>
                <a:cs typeface="Arial" pitchFamily="34" charset="0"/>
              </a:rPr>
              <a:t>Jutaan</a:t>
            </a: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 Rupiah)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5816525-177F-CD72-DE82-7BBC23C11209}"/>
              </a:ext>
            </a:extLst>
          </p:cNvPr>
          <p:cNvSpPr/>
          <p:nvPr/>
        </p:nvSpPr>
        <p:spPr>
          <a:xfrm>
            <a:off x="4748923" y="2347859"/>
            <a:ext cx="813816" cy="36933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</a:rPr>
              <a:t>-96,45</a:t>
            </a:r>
            <a:r>
              <a:rPr lang="id-ID" sz="1300" b="1" dirty="0">
                <a:solidFill>
                  <a:schemeClr val="bg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CD4F3E4-F45F-F6C7-B1E1-858D6912636F}"/>
              </a:ext>
            </a:extLst>
          </p:cNvPr>
          <p:cNvSpPr/>
          <p:nvPr/>
        </p:nvSpPr>
        <p:spPr>
          <a:xfrm>
            <a:off x="4752501" y="2777574"/>
            <a:ext cx="810238" cy="3472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-96,31</a:t>
            </a:r>
            <a:r>
              <a:rPr lang="id-ID" sz="1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8D4CC98-0B83-A144-2D5C-27DB400C3402}"/>
              </a:ext>
            </a:extLst>
          </p:cNvPr>
          <p:cNvSpPr/>
          <p:nvPr/>
        </p:nvSpPr>
        <p:spPr>
          <a:xfrm>
            <a:off x="4750712" y="3218367"/>
            <a:ext cx="812027" cy="29711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-100</a:t>
            </a:r>
            <a:r>
              <a:rPr lang="id-ID" sz="12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0A4A4A8-6E16-5674-D973-00246B3A6A27}"/>
              </a:ext>
            </a:extLst>
          </p:cNvPr>
          <p:cNvSpPr/>
          <p:nvPr/>
        </p:nvSpPr>
        <p:spPr>
          <a:xfrm>
            <a:off x="4750712" y="3599961"/>
            <a:ext cx="812027" cy="33803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-100</a:t>
            </a:r>
            <a:r>
              <a:rPr lang="id-ID" sz="13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3FDA0EC-C046-DD96-6A6E-B7B515FC465B}"/>
              </a:ext>
            </a:extLst>
          </p:cNvPr>
          <p:cNvSpPr/>
          <p:nvPr/>
        </p:nvSpPr>
        <p:spPr>
          <a:xfrm>
            <a:off x="4748924" y="4044808"/>
            <a:ext cx="813816" cy="33803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-77,45</a:t>
            </a:r>
            <a:r>
              <a:rPr lang="id-ID" sz="13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3BBCD1E-47D1-2C89-53E1-9B93C7F3F473}"/>
              </a:ext>
            </a:extLst>
          </p:cNvPr>
          <p:cNvSpPr/>
          <p:nvPr/>
        </p:nvSpPr>
        <p:spPr>
          <a:xfrm>
            <a:off x="4750712" y="4456153"/>
            <a:ext cx="812027" cy="3380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-100</a:t>
            </a:r>
            <a:r>
              <a:rPr lang="id-ID" sz="13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7BF45FA-6DBC-337E-BBB8-3F1AA15AE38F}"/>
              </a:ext>
            </a:extLst>
          </p:cNvPr>
          <p:cNvSpPr/>
          <p:nvPr/>
        </p:nvSpPr>
        <p:spPr>
          <a:xfrm>
            <a:off x="4742297" y="4879030"/>
            <a:ext cx="813816" cy="36701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413,33</a:t>
            </a:r>
            <a:r>
              <a:rPr lang="id-ID" sz="13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04BA090-930B-671D-14A4-32B4DDCFC900}"/>
              </a:ext>
            </a:extLst>
          </p:cNvPr>
          <p:cNvSpPr/>
          <p:nvPr/>
        </p:nvSpPr>
        <p:spPr>
          <a:xfrm>
            <a:off x="4742297" y="5288286"/>
            <a:ext cx="813816" cy="3670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orbel" panose="020B0503020204020204" pitchFamily="34" charset="0"/>
              </a:rPr>
              <a:t>-20,66</a:t>
            </a:r>
            <a:r>
              <a:rPr lang="id-ID" sz="1200" b="1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A8DEF1E-4740-6B0F-CC4F-219ED5967C6D}"/>
              </a:ext>
            </a:extLst>
          </p:cNvPr>
          <p:cNvSpPr/>
          <p:nvPr/>
        </p:nvSpPr>
        <p:spPr>
          <a:xfrm>
            <a:off x="4752501" y="5735222"/>
            <a:ext cx="803612" cy="32400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132,13</a:t>
            </a:r>
            <a:r>
              <a:rPr lang="id-ID" sz="12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7ECB374-6F8A-9287-FA90-DB3DFC8CF3FA}"/>
              </a:ext>
            </a:extLst>
          </p:cNvPr>
          <p:cNvSpPr/>
          <p:nvPr/>
        </p:nvSpPr>
        <p:spPr>
          <a:xfrm>
            <a:off x="10130261" y="2893859"/>
            <a:ext cx="822960" cy="3607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-96,31</a:t>
            </a:r>
            <a:r>
              <a:rPr lang="id-ID" sz="13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4EC0B9F-47FF-8A57-6149-04CCB471688C}"/>
              </a:ext>
            </a:extLst>
          </p:cNvPr>
          <p:cNvSpPr/>
          <p:nvPr/>
        </p:nvSpPr>
        <p:spPr>
          <a:xfrm>
            <a:off x="10137349" y="3342224"/>
            <a:ext cx="850500" cy="23115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-85,37</a:t>
            </a:r>
            <a:r>
              <a:rPr lang="id-ID" sz="13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D5BE34F-BB05-A1F5-D74C-B62B48FC29A3}"/>
              </a:ext>
            </a:extLst>
          </p:cNvPr>
          <p:cNvSpPr/>
          <p:nvPr/>
        </p:nvSpPr>
        <p:spPr>
          <a:xfrm>
            <a:off x="10137349" y="3632733"/>
            <a:ext cx="822960" cy="3017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-68,29</a:t>
            </a:r>
            <a:r>
              <a:rPr lang="id-ID" sz="13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615E458-6D22-28D4-7012-9372AA8139E9}"/>
              </a:ext>
            </a:extLst>
          </p:cNvPr>
          <p:cNvSpPr/>
          <p:nvPr/>
        </p:nvSpPr>
        <p:spPr>
          <a:xfrm>
            <a:off x="10137349" y="4015001"/>
            <a:ext cx="850500" cy="31077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</a:rPr>
              <a:t>-95,51</a:t>
            </a:r>
            <a:r>
              <a:rPr lang="id-ID" sz="1300" b="1" dirty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5254D6E-B616-C1E1-B79A-DEFA5E2843FA}"/>
              </a:ext>
            </a:extLst>
          </p:cNvPr>
          <p:cNvSpPr/>
          <p:nvPr/>
        </p:nvSpPr>
        <p:spPr>
          <a:xfrm>
            <a:off x="10137349" y="4402240"/>
            <a:ext cx="822960" cy="3043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</a:rPr>
              <a:t>-6,82</a:t>
            </a:r>
            <a:r>
              <a:rPr lang="id-ID" sz="1300" b="1" dirty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DB52DB8-972A-F580-6BF7-D4AAC9B0FC1B}"/>
              </a:ext>
            </a:extLst>
          </p:cNvPr>
          <p:cNvSpPr/>
          <p:nvPr/>
        </p:nvSpPr>
        <p:spPr>
          <a:xfrm>
            <a:off x="10137349" y="4794191"/>
            <a:ext cx="822960" cy="31014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-112,31</a:t>
            </a:r>
            <a:r>
              <a:rPr lang="id-ID" sz="13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D4454DD-8F18-B966-0043-31A3C331612D}"/>
              </a:ext>
            </a:extLst>
          </p:cNvPr>
          <p:cNvSpPr/>
          <p:nvPr/>
        </p:nvSpPr>
        <p:spPr>
          <a:xfrm>
            <a:off x="10137349" y="5194981"/>
            <a:ext cx="822960" cy="30175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>
                    <a:lumMod val="95000"/>
                  </a:schemeClr>
                </a:solidFill>
              </a:rPr>
              <a:t>-104,80</a:t>
            </a:r>
            <a:r>
              <a:rPr lang="id-ID" sz="1300" b="1" dirty="0">
                <a:solidFill>
                  <a:schemeClr val="bg1">
                    <a:lumMod val="95000"/>
                  </a:schemeClr>
                </a:solidFill>
              </a:rPr>
              <a:t>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93573B4-8A17-83B8-5F66-71DF8126A27F}"/>
              </a:ext>
            </a:extLst>
          </p:cNvPr>
          <p:cNvSpPr/>
          <p:nvPr/>
        </p:nvSpPr>
        <p:spPr>
          <a:xfrm>
            <a:off x="10137349" y="5592726"/>
            <a:ext cx="822960" cy="2890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-110,81</a:t>
            </a:r>
            <a:r>
              <a:rPr lang="id-ID" sz="13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94EBE97-FAE9-5E8E-AFA1-FD721443F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25278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C6FE05-E0E2-D1B5-8278-DBAF886B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416" y="2081215"/>
            <a:ext cx="6276924" cy="3681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5995CC-02ED-CA43-F7EC-0E954D8238C9}"/>
              </a:ext>
            </a:extLst>
          </p:cNvPr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03CE1C-8247-058E-5EAA-A5050DBFA426}"/>
              </a:ext>
            </a:extLst>
          </p:cNvPr>
          <p:cNvSpPr/>
          <p:nvPr/>
        </p:nvSpPr>
        <p:spPr>
          <a:xfrm>
            <a:off x="4277083" y="1119702"/>
            <a:ext cx="3512180" cy="5198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Laporan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Posisi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Keuangan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8216536D-714F-906E-A28F-002D19B21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374" y="424814"/>
            <a:ext cx="3743771" cy="4924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d-ID" sz="26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rial" pitchFamily="34" charset="0"/>
              </a:rPr>
              <a:t>Unit Usaha Syariah</a:t>
            </a:r>
            <a:endParaRPr lang="en-US" sz="26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B74C29-D4E7-983A-D511-2F24D3CAED1E}"/>
              </a:ext>
            </a:extLst>
          </p:cNvPr>
          <p:cNvSpPr txBox="1"/>
          <p:nvPr/>
        </p:nvSpPr>
        <p:spPr>
          <a:xfrm>
            <a:off x="7912933" y="1672076"/>
            <a:ext cx="17291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(</a:t>
            </a:r>
            <a:r>
              <a:rPr lang="en-US" sz="1050" i="1" kern="0" dirty="0" err="1">
                <a:latin typeface="Corbel" panose="020B0503020204020204" pitchFamily="34" charset="0"/>
                <a:cs typeface="Arial" pitchFamily="34" charset="0"/>
              </a:rPr>
              <a:t>Dalam</a:t>
            </a: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1050" i="1" kern="0" dirty="0" err="1">
                <a:latin typeface="Corbel" panose="020B0503020204020204" pitchFamily="34" charset="0"/>
                <a:cs typeface="Arial" pitchFamily="34" charset="0"/>
              </a:rPr>
              <a:t>Jutaan</a:t>
            </a:r>
            <a:r>
              <a:rPr lang="en-US" sz="1050" i="1" kern="0" dirty="0">
                <a:latin typeface="Corbel" panose="020B0503020204020204" pitchFamily="34" charset="0"/>
                <a:cs typeface="Arial" pitchFamily="34" charset="0"/>
              </a:rPr>
              <a:t> Rupiah)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88FB62-993B-9E04-51A2-6075D244AB36}"/>
              </a:ext>
            </a:extLst>
          </p:cNvPr>
          <p:cNvSpPr/>
          <p:nvPr/>
        </p:nvSpPr>
        <p:spPr>
          <a:xfrm>
            <a:off x="7197140" y="2468962"/>
            <a:ext cx="935601" cy="322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bg1"/>
                </a:solidFill>
              </a:rPr>
              <a:t>78,89%</a:t>
            </a:r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51849A-403F-C384-2B3F-583653048878}"/>
              </a:ext>
            </a:extLst>
          </p:cNvPr>
          <p:cNvSpPr/>
          <p:nvPr/>
        </p:nvSpPr>
        <p:spPr>
          <a:xfrm>
            <a:off x="7197140" y="2830775"/>
            <a:ext cx="935601" cy="3112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accent1">
                    <a:lumMod val="50000"/>
                  </a:schemeClr>
                </a:solidFill>
              </a:rPr>
              <a:t>- 31,18</a:t>
            </a:r>
            <a:endParaRPr lang="id-ID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8E23C4-B00E-16CE-0803-99CC5B01B693}"/>
              </a:ext>
            </a:extLst>
          </p:cNvPr>
          <p:cNvSpPr/>
          <p:nvPr/>
        </p:nvSpPr>
        <p:spPr>
          <a:xfrm>
            <a:off x="7197140" y="3567976"/>
            <a:ext cx="935601" cy="3273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accent1">
                    <a:lumMod val="50000"/>
                  </a:schemeClr>
                </a:solidFill>
              </a:rPr>
              <a:t>-0,72%</a:t>
            </a:r>
            <a:endParaRPr lang="id-ID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A39C65-D438-F31B-49AB-91F29E3D2A30}"/>
              </a:ext>
            </a:extLst>
          </p:cNvPr>
          <p:cNvSpPr/>
          <p:nvPr/>
        </p:nvSpPr>
        <p:spPr>
          <a:xfrm>
            <a:off x="7197140" y="3932920"/>
            <a:ext cx="935601" cy="3442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bg1"/>
                </a:solidFill>
              </a:rPr>
              <a:t>-84,03%</a:t>
            </a:r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6CDF466-AC04-3C73-A250-9E38ED9C8074}"/>
              </a:ext>
            </a:extLst>
          </p:cNvPr>
          <p:cNvSpPr/>
          <p:nvPr/>
        </p:nvSpPr>
        <p:spPr>
          <a:xfrm>
            <a:off x="7197140" y="4322776"/>
            <a:ext cx="935601" cy="3182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bg1"/>
                </a:solidFill>
              </a:rPr>
              <a:t>4,32%</a:t>
            </a:r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D0D98F-8C94-57E4-5BEB-2E38D165EF9F}"/>
              </a:ext>
            </a:extLst>
          </p:cNvPr>
          <p:cNvSpPr/>
          <p:nvPr/>
        </p:nvSpPr>
        <p:spPr>
          <a:xfrm>
            <a:off x="7197140" y="4695298"/>
            <a:ext cx="935601" cy="3182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bg1"/>
                </a:solidFill>
              </a:rPr>
              <a:t>0,57%</a:t>
            </a:r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C6B266-93C2-9B21-A492-1645E9501FF3}"/>
              </a:ext>
            </a:extLst>
          </p:cNvPr>
          <p:cNvSpPr/>
          <p:nvPr/>
        </p:nvSpPr>
        <p:spPr>
          <a:xfrm>
            <a:off x="7190962" y="5070763"/>
            <a:ext cx="935601" cy="6519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accent1">
                    <a:lumMod val="50000"/>
                  </a:schemeClr>
                </a:solidFill>
              </a:rPr>
              <a:t>-0.72%</a:t>
            </a:r>
            <a:endParaRPr lang="id-ID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38E2AA-F822-A6E0-7F39-9B0D9341E7A4}"/>
              </a:ext>
            </a:extLst>
          </p:cNvPr>
          <p:cNvSpPr/>
          <p:nvPr/>
        </p:nvSpPr>
        <p:spPr>
          <a:xfrm>
            <a:off x="7197140" y="3206314"/>
            <a:ext cx="935601" cy="311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bg1"/>
                </a:solidFill>
              </a:rPr>
              <a:t>13,59%</a:t>
            </a:r>
            <a:endParaRPr lang="id-ID" sz="15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E720062-9E4F-1152-D508-CE28CC0F1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219504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58A958-7943-4579-04DB-57C47BCE599E}"/>
              </a:ext>
            </a:extLst>
          </p:cNvPr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7CDC281-7CF0-A3B2-F308-B86EF2655746}"/>
              </a:ext>
            </a:extLst>
          </p:cNvPr>
          <p:cNvSpPr/>
          <p:nvPr/>
        </p:nvSpPr>
        <p:spPr>
          <a:xfrm>
            <a:off x="894917" y="1143277"/>
            <a:ext cx="3158236" cy="5092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id-ID" sz="2400" b="1" dirty="0">
                <a:solidFill>
                  <a:srgbClr val="FFC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Kesehatan Keuangan</a:t>
            </a:r>
            <a:endParaRPr lang="en-GB" sz="2400" b="1" dirty="0">
              <a:solidFill>
                <a:srgbClr val="FFC4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43872C-B98A-A8AE-747D-82F7B7070502}"/>
              </a:ext>
            </a:extLst>
          </p:cNvPr>
          <p:cNvSpPr txBox="1"/>
          <p:nvPr/>
        </p:nvSpPr>
        <p:spPr>
          <a:xfrm>
            <a:off x="6824222" y="1555483"/>
            <a:ext cx="159343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900" i="1" kern="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900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i="1" kern="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Persentase</a:t>
            </a:r>
            <a:r>
              <a:rPr lang="en-US" sz="900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546B75-F41A-2B30-9E9A-0DB8A3E9C988}"/>
              </a:ext>
            </a:extLst>
          </p:cNvPr>
          <p:cNvSpPr txBox="1"/>
          <p:nvPr/>
        </p:nvSpPr>
        <p:spPr>
          <a:xfrm>
            <a:off x="10133621" y="4578105"/>
            <a:ext cx="1593432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900" i="1" kern="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900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i="1" kern="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jutaan</a:t>
            </a:r>
            <a:r>
              <a:rPr lang="en-US" sz="900" i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Rupiah)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A7F3D2-E4CD-0671-BC9E-8A786786F1B5}"/>
              </a:ext>
            </a:extLst>
          </p:cNvPr>
          <p:cNvSpPr/>
          <p:nvPr/>
        </p:nvSpPr>
        <p:spPr>
          <a:xfrm>
            <a:off x="3800056" y="4075991"/>
            <a:ext cx="7571433" cy="439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2000" b="1" dirty="0" err="1">
                <a:solidFill>
                  <a:srgbClr val="FFC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Investasi</a:t>
            </a:r>
            <a:r>
              <a:rPr lang="en-US" sz="2000" b="1" dirty="0">
                <a:solidFill>
                  <a:srgbClr val="FFC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C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Pada</a:t>
            </a:r>
            <a:r>
              <a:rPr lang="en-US" sz="2000" b="1" dirty="0">
                <a:solidFill>
                  <a:srgbClr val="FFC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Surat </a:t>
            </a:r>
            <a:r>
              <a:rPr lang="en-US" sz="2000" b="1" dirty="0" err="1">
                <a:solidFill>
                  <a:srgbClr val="FFC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Berharga</a:t>
            </a:r>
            <a:r>
              <a:rPr lang="en-US" sz="2000" b="1" dirty="0">
                <a:solidFill>
                  <a:srgbClr val="FFC4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Negara (SBN)</a:t>
            </a:r>
            <a:endParaRPr lang="en-GB" sz="2000" b="1" dirty="0">
              <a:solidFill>
                <a:srgbClr val="FFC4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C0EC2F-C875-E467-D7C3-F612D5F869BE}"/>
              </a:ext>
            </a:extLst>
          </p:cNvPr>
          <p:cNvSpPr/>
          <p:nvPr/>
        </p:nvSpPr>
        <p:spPr>
          <a:xfrm>
            <a:off x="3120265" y="266495"/>
            <a:ext cx="6116487" cy="5787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Pemenuhan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Peraturan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Yang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Berlaku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E5D185-555E-ED37-2045-1E17ACD10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175958"/>
            <a:ext cx="1016206" cy="833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82B0ED-2887-97B5-DFDE-5EE35971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86" y="1786315"/>
            <a:ext cx="70104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2C5514-B20B-885E-398E-272CA5927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86" y="2846349"/>
            <a:ext cx="7010400" cy="1095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314E81-BDDA-6532-BC3C-673F80F57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567" y="4564420"/>
            <a:ext cx="7620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6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98BD13-7048-269B-101F-82050E01214D}"/>
              </a:ext>
            </a:extLst>
          </p:cNvPr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98FC6CFB-BB93-74D9-6B2A-6D39307A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21" y="1095704"/>
            <a:ext cx="11073676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AutoNum type="arabicPeriod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15 kali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pertemuan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secara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resmi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beberapa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pertemuan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ad-hoc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serta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pertemuan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dengan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Komite-Komite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terkait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just">
              <a:spcBef>
                <a:spcPts val="600"/>
              </a:spcBef>
              <a:buFontTx/>
              <a:buAutoNum type="arabicPeriod"/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Kegiatan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Komite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Audit,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Komite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Pemantau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Risiko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Komite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Nominasi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Remunerasi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Komite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Tata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Kelola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Perusahaan Yang Baik &amp;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Benar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Good Corporate Governance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</a:p>
          <a:p>
            <a:pPr marL="342900" indent="-342900" algn="just">
              <a:spcBef>
                <a:spcPts val="600"/>
              </a:spcBef>
              <a:buFontTx/>
              <a:buAutoNum type="arabicPeriod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Penilaian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Kinerja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Direksi yang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cukup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baik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Pencapaian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produksi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premi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bruto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378,2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terkontraksi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17,6%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Penurunan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beban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klaim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bersih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15,8%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85,2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menjadi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71,7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Penurunan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beban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komisi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20,5%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25,1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pada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2022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menjadi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19,9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pada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2023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Rasio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hasil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underwriting yang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baik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dikisaran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25%</a:t>
            </a:r>
            <a:r>
              <a:rPr lang="id-ID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sesuai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preferensi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Perusahaan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Kenaikan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biaya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manajemen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2,6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atau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naik 2% dan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prosentase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biaya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manajemen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dibandingkan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dengan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premi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bruto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naik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28,2%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menjadi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34,9%. </a:t>
            </a:r>
            <a:endParaRPr lang="en-US" sz="1600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Kenaikan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hasil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revaluasi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aset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investasi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28,5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9,9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menjadi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38,6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menyebabkan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kenaikan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hasil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investasi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22,9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menjadi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42,6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 Rp 19,6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. </a:t>
            </a: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Total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aset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terkontraksi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1,9%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atau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19,4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menjadi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970,4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Peningkatan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ekuitas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5%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menjadi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387,7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miliar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marL="800100" lvl="1" indent="-342900" algn="just">
              <a:spcBef>
                <a:spcPts val="600"/>
              </a:spcBef>
              <a:buFontTx/>
              <a:buChar char="•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Peningkatan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nilai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per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saham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menjadi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1.113,- per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saham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di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2023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Rp 1.060,- per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saham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di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2022</a:t>
            </a:r>
          </a:p>
          <a:p>
            <a:pPr marL="342900" indent="-342900" algn="just">
              <a:spcBef>
                <a:spcPts val="600"/>
              </a:spcBef>
              <a:buFontTx/>
              <a:buAutoNum type="arabicPeriod"/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Pemenuhan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peraturan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ketentuan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berlaku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 2023</a:t>
            </a:r>
          </a:p>
          <a:p>
            <a:pPr marL="342900" indent="-342900" algn="just">
              <a:spcBef>
                <a:spcPts val="600"/>
              </a:spcBef>
              <a:buFontTx/>
              <a:buAutoNum type="arabicPeriod"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BD01C5-B999-B576-1944-816E7D1F83B2}"/>
              </a:ext>
            </a:extLst>
          </p:cNvPr>
          <p:cNvSpPr/>
          <p:nvPr/>
        </p:nvSpPr>
        <p:spPr>
          <a:xfrm>
            <a:off x="4259195" y="342522"/>
            <a:ext cx="4215641" cy="591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Laporan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Dewan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D4D804-C201-0345-A7ED-9C65D5DEC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8046C4-3A5A-B195-8D9F-62B7671212D0}"/>
              </a:ext>
            </a:extLst>
          </p:cNvPr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69049B39-1194-ADAD-69B7-FE9B3D25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46" y="1213789"/>
            <a:ext cx="106794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Menerima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baik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laporan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Direksi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mengenai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kegiatan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Perseroan  dan 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hasil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yang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dicapai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selama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serta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mengesahkan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Laporan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posisi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keuangan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Konsolidasian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 Laporan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Rugi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Penghasilan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Komprehensif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Lain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Konsolidasian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diaudit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oleh   Kantor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Akuntan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Publik  Mirawati Sensi Idris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member of Moore Global Network Limited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berakhir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31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Desember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sebagaimana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ternyata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laporannya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No. 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00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354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/2.1090/AU.1/08/015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4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-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3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/1/III/20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24</a:t>
            </a:r>
            <a:r>
              <a:rPr lang="id-ID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tertanggal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27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Maret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2024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pendapat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wajar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tanpa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pengecualian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menerima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laporan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pengawasan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dilakukan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oleh Dewan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	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F5F340B6-57BC-C40C-1233-6CBE0D48D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7" y="3813530"/>
            <a:ext cx="105816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Tx/>
              <a:buAutoNum type="arabicPeriod" startAt="2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diterimanya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laporan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kegiatan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serta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disahkannya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Laporan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Posisi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Keuangan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Konsolidasian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Laporan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Rugi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Penghasilan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Komprehensif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Lain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Konsolidasian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berakhir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pada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tanggal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31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Desember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maka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demikian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berarti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juga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memberikan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pembebasan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pelunasan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sepenuhnya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aquit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et de charge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kepada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Direksi dan Dewan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atas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tindakan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kepengurusan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pengawasan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mereka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jalankan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selama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sejauh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tindakan-tindakan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kepengurusan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pengawasan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tersebut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tercermin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Laporan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Posisi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Keuangan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Konsolidasian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Laporan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Rugi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Penghasilan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Komprehensif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Lain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Konsolidasian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Perseroan.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FDC553-9610-FB31-80DD-67D998BEBC5C}"/>
              </a:ext>
            </a:extLst>
          </p:cNvPr>
          <p:cNvSpPr/>
          <p:nvPr/>
        </p:nvSpPr>
        <p:spPr>
          <a:xfrm>
            <a:off x="5446767" y="376294"/>
            <a:ext cx="1205778" cy="591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Usulan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1EFA04-282C-42C6-A74B-6A2061BC2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3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627" y="1811217"/>
            <a:ext cx="11725498" cy="37631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5124" y="2886821"/>
            <a:ext cx="81033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Penentuan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dan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Persetujuan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Penggunaan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Keuntungan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Tahun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Buku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2023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8313" y="1073337"/>
            <a:ext cx="2611292" cy="591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ACARA KETIGA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915" y="1358781"/>
            <a:ext cx="11737910" cy="50847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50722" y="634748"/>
            <a:ext cx="5660780" cy="591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Usulan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Penggunaan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Laba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Tahun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2023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C222E8-918E-7373-06CE-03DEC34F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995" y="1566502"/>
            <a:ext cx="7884833" cy="47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9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6335" y="742088"/>
            <a:ext cx="4346318" cy="591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Jadwal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Pembayaran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Dividen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35AE13-40ED-89A0-3B9F-7196107E8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23" y="1694138"/>
            <a:ext cx="9759126" cy="264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165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24" y="1169376"/>
            <a:ext cx="11747801" cy="37631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B38B6A2-13D7-7449-8A7E-05FF28287E83}"/>
              </a:ext>
            </a:extLst>
          </p:cNvPr>
          <p:cNvGrpSpPr/>
          <p:nvPr/>
        </p:nvGrpSpPr>
        <p:grpSpPr>
          <a:xfrm>
            <a:off x="2054175" y="5767878"/>
            <a:ext cx="10452211" cy="795972"/>
            <a:chOff x="1075402" y="5901915"/>
            <a:chExt cx="10452211" cy="7959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018636E-C5DA-2845-B329-CDB8A70D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402" y="5901915"/>
              <a:ext cx="863921" cy="70821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D4A586A-39B3-E246-9169-D0474E570495}"/>
                </a:ext>
              </a:extLst>
            </p:cNvPr>
            <p:cNvSpPr txBox="1"/>
            <p:nvPr/>
          </p:nvSpPr>
          <p:spPr>
            <a:xfrm>
              <a:off x="4499055" y="6300582"/>
              <a:ext cx="7028558" cy="2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92" b="1" i="1" dirty="0">
                  <a:latin typeface="Corbel" panose="020B0503020204020204" pitchFamily="34" charset="0"/>
                </a:rPr>
                <a:t>PT </a:t>
              </a:r>
              <a:r>
                <a:rPr lang="fi-FI" sz="1292" b="1" i="1" dirty="0" err="1">
                  <a:latin typeface="Corbel" panose="020B0503020204020204" pitchFamily="34" charset="0"/>
                </a:rPr>
                <a:t>AsuransiBintang</a:t>
              </a:r>
              <a:r>
                <a:rPr lang="fi-FI" sz="1292" b="1" i="1" dirty="0">
                  <a:latin typeface="Corbel" panose="020B0503020204020204" pitchFamily="34" charset="0"/>
                </a:rPr>
                <a:t> </a:t>
              </a:r>
              <a:r>
                <a:rPr lang="fi-FI" sz="1292" b="1" i="1" dirty="0" err="1">
                  <a:latin typeface="Corbel" panose="020B0503020204020204" pitchFamily="34" charset="0"/>
                </a:rPr>
                <a:t>Tbk</a:t>
              </a:r>
              <a:r>
                <a:rPr lang="fi-FI" sz="1292" b="1" i="1" dirty="0">
                  <a:latin typeface="Corbel" panose="020B0503020204020204" pitchFamily="34" charset="0"/>
                </a:rPr>
                <a:t>, </a:t>
              </a:r>
              <a:r>
                <a:rPr lang="fi-FI" sz="1292" b="1" i="1" dirty="0" err="1">
                  <a:latin typeface="Corbel" panose="020B0503020204020204" pitchFamily="34" charset="0"/>
                </a:rPr>
                <a:t>terdaftar</a:t>
              </a:r>
              <a:r>
                <a:rPr lang="fi-FI" sz="1292" b="1" i="1" dirty="0">
                  <a:latin typeface="Corbel" panose="020B0503020204020204" pitchFamily="34" charset="0"/>
                </a:rPr>
                <a:t> </a:t>
              </a:r>
              <a:r>
                <a:rPr lang="fi-FI" sz="1292" b="1" i="1" dirty="0" err="1">
                  <a:latin typeface="Corbel" panose="020B0503020204020204" pitchFamily="34" charset="0"/>
                </a:rPr>
                <a:t>dan</a:t>
              </a:r>
              <a:r>
                <a:rPr lang="fi-FI" sz="1292" b="1" i="1" dirty="0">
                  <a:latin typeface="Corbel" panose="020B0503020204020204" pitchFamily="34" charset="0"/>
                </a:rPr>
                <a:t> </a:t>
              </a:r>
              <a:r>
                <a:rPr lang="fi-FI" sz="1292" b="1" i="1" dirty="0" err="1">
                  <a:latin typeface="Corbel" panose="020B0503020204020204" pitchFamily="34" charset="0"/>
                </a:rPr>
                <a:t>diawasi</a:t>
              </a:r>
              <a:r>
                <a:rPr lang="fi-FI" sz="1292" b="1" i="1" dirty="0">
                  <a:latin typeface="Corbel" panose="020B0503020204020204" pitchFamily="34" charset="0"/>
                </a:rPr>
                <a:t> </a:t>
              </a:r>
              <a:r>
                <a:rPr lang="fi-FI" sz="1292" b="1" i="1" dirty="0" err="1">
                  <a:latin typeface="Corbel" panose="020B0503020204020204" pitchFamily="34" charset="0"/>
                </a:rPr>
                <a:t>oleh</a:t>
              </a:r>
              <a:r>
                <a:rPr lang="fi-FI" sz="1292" b="1" i="1" dirty="0">
                  <a:latin typeface="Corbel" panose="020B0503020204020204" pitchFamily="34" charset="0"/>
                </a:rPr>
                <a:t> </a:t>
              </a:r>
              <a:r>
                <a:rPr lang="fi-FI" sz="1292" b="1" i="1" dirty="0" err="1">
                  <a:latin typeface="Corbel" panose="020B0503020204020204" pitchFamily="34" charset="0"/>
                </a:rPr>
                <a:t>Otoritas</a:t>
              </a:r>
              <a:r>
                <a:rPr lang="fi-FI" sz="1292" b="1" i="1" dirty="0">
                  <a:latin typeface="Corbel" panose="020B0503020204020204" pitchFamily="34" charset="0"/>
                </a:rPr>
                <a:t> </a:t>
              </a:r>
              <a:r>
                <a:rPr lang="fi-FI" sz="1292" b="1" i="1" dirty="0" err="1">
                  <a:latin typeface="Corbel" panose="020B0503020204020204" pitchFamily="34" charset="0"/>
                </a:rPr>
                <a:t>Jasa</a:t>
              </a:r>
              <a:r>
                <a:rPr lang="fi-FI" sz="1292" b="1" i="1" dirty="0">
                  <a:latin typeface="Corbel" panose="020B0503020204020204" pitchFamily="34" charset="0"/>
                </a:rPr>
                <a:t> </a:t>
              </a:r>
              <a:r>
                <a:rPr lang="fi-FI" sz="1292" b="1" i="1" dirty="0" err="1">
                  <a:latin typeface="Corbel" panose="020B0503020204020204" pitchFamily="34" charset="0"/>
                </a:rPr>
                <a:t>Keuangan</a:t>
              </a:r>
              <a:endParaRPr lang="en-US" sz="1292" b="1" i="1" dirty="0">
                <a:latin typeface="Corbel" panose="020B0503020204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5D7CA8E-CF24-AE4E-9EA2-431AFE80F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086" y="5913536"/>
              <a:ext cx="1361582" cy="7843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48A5C1E-7F8F-154B-BADB-3438F94AD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7473" y="5913536"/>
              <a:ext cx="1361582" cy="774092"/>
            </a:xfrm>
            <a:prstGeom prst="rect">
              <a:avLst/>
            </a:prstGeom>
            <a:effectLst>
              <a:outerShdw dist="12700" dir="2700000" algn="tl" rotWithShape="0">
                <a:schemeClr val="tx1"/>
              </a:outerShdw>
            </a:effectLst>
          </p:spPr>
        </p:pic>
      </p:grpSp>
      <p:sp>
        <p:nvSpPr>
          <p:cNvPr id="8" name="Rounded Rectangle 7"/>
          <p:cNvSpPr/>
          <p:nvPr/>
        </p:nvSpPr>
        <p:spPr>
          <a:xfrm>
            <a:off x="626900" y="1621318"/>
            <a:ext cx="11082801" cy="27798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RAPAT UMUM PEMEGANG SAHAM TAHUNAN (RUPST)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PT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Asuransi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Bintang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Tbk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Gedung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PT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Asuransi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Bintang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Tbk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Jakarta, 30 April 2024</a:t>
            </a:r>
          </a:p>
        </p:txBody>
      </p:sp>
    </p:spTree>
    <p:extLst>
      <p:ext uri="{BB962C8B-B14F-4D97-AF65-F5344CB8AC3E}">
        <p14:creationId xmlns:p14="http://schemas.microsoft.com/office/powerpoint/2010/main" val="2125592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56120" y="2091464"/>
            <a:ext cx="1024127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1200"/>
              </a:spcBef>
              <a:buFontTx/>
              <a:buAutoNum type="arabicPeriod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Menyetujui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menyisihkan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saldo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sebagai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cadangan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kurang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lebih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5%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bersih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Rp 291.349.635,- </a:t>
            </a:r>
          </a:p>
          <a:p>
            <a:pPr algn="just">
              <a:spcBef>
                <a:spcPts val="1200"/>
              </a:spcBef>
              <a:buFontTx/>
              <a:buAutoNum type="arabicPeriod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Menyetujui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membayar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dividen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terhadap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348.386.472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saham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Rp 3.5,- per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saham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atau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Rp 1.219.352.652,- </a:t>
            </a:r>
          </a:p>
          <a:p>
            <a:pPr algn="just">
              <a:spcBef>
                <a:spcPts val="1200"/>
              </a:spcBef>
              <a:buFontTx/>
              <a:buAutoNum type="arabicPeriod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Menyetujui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menahan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sisa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Rp 4.316.290.409,- di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dalam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saldo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 </a:t>
            </a:r>
          </a:p>
          <a:p>
            <a:pPr algn="just">
              <a:spcBef>
                <a:spcPts val="1200"/>
              </a:spcBef>
              <a:buFontTx/>
              <a:buAutoNum type="arabicPeriod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Menyetujui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membayar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Tanda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terhadap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598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sertifikat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Rp 110.000,- per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sertifikat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atau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Rp 65.780.000,-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dibebankan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pada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laporan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rugi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penghasilan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komprehensif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lain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konsolidasian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berjalan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saat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pembayaran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4322" y="968657"/>
            <a:ext cx="1205778" cy="591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Usulan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592" y="1811217"/>
            <a:ext cx="11735533" cy="37631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6945" y="2894136"/>
            <a:ext cx="10778158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Perubahan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Susunan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Pengurus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Perseroan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6519" y="677022"/>
            <a:ext cx="2939011" cy="591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ACARA KEEMPAT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with her arms crossed&#10;&#10;Description automatically generated">
            <a:extLst>
              <a:ext uri="{FF2B5EF4-FFF2-40B4-BE49-F238E27FC236}">
                <a16:creationId xmlns:a16="http://schemas.microsoft.com/office/drawing/2014/main" xmlns="" id="{B2CC78C9-818A-CC19-9896-24232CB8A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203" y="3598327"/>
            <a:ext cx="1843191" cy="2437765"/>
          </a:xfrm>
          <a:prstGeom prst="rect">
            <a:avLst/>
          </a:prstGeom>
        </p:spPr>
      </p:pic>
      <p:pic>
        <p:nvPicPr>
          <p:cNvPr id="8" name="Picture 7" descr="A person standing with his hands in his pockets&#10;&#10;Description automatically generated">
            <a:extLst>
              <a:ext uri="{FF2B5EF4-FFF2-40B4-BE49-F238E27FC236}">
                <a16:creationId xmlns:a16="http://schemas.microsoft.com/office/drawing/2014/main" xmlns="" id="{4C790C40-0F05-3822-D02C-62AAD0ED0A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389" y="3598327"/>
            <a:ext cx="2185071" cy="2437765"/>
          </a:xfrm>
          <a:prstGeom prst="rect">
            <a:avLst/>
          </a:prstGeom>
        </p:spPr>
      </p:pic>
      <p:pic>
        <p:nvPicPr>
          <p:cNvPr id="11" name="Picture 10" descr="A person sitting on a stool&#10;&#10;Description automatically generated">
            <a:extLst>
              <a:ext uri="{FF2B5EF4-FFF2-40B4-BE49-F238E27FC236}">
                <a16:creationId xmlns:a16="http://schemas.microsoft.com/office/drawing/2014/main" xmlns="" id="{E37A9306-23CD-24E0-A6FC-CB679A1BB2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5142365" y="569301"/>
            <a:ext cx="2199936" cy="2601272"/>
          </a:xfrm>
          <a:prstGeom prst="rect">
            <a:avLst/>
          </a:prstGeom>
        </p:spPr>
      </p:pic>
      <p:pic>
        <p:nvPicPr>
          <p:cNvPr id="15" name="Picture 14" descr="A person wearing a colorful shirt&#10;&#10;Description automatically generated">
            <a:extLst>
              <a:ext uri="{FF2B5EF4-FFF2-40B4-BE49-F238E27FC236}">
                <a16:creationId xmlns:a16="http://schemas.microsoft.com/office/drawing/2014/main" xmlns="" id="{D5430E45-D4FD-208B-CAC0-9A7AC5177D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8621368" y="3401156"/>
            <a:ext cx="2363464" cy="2634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7C212B-E9B4-2500-0731-C679EECD9A85}"/>
              </a:ext>
            </a:extLst>
          </p:cNvPr>
          <p:cNvSpPr txBox="1"/>
          <p:nvPr/>
        </p:nvSpPr>
        <p:spPr>
          <a:xfrm>
            <a:off x="4249781" y="3136087"/>
            <a:ext cx="3991798" cy="543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6" b="1" dirty="0"/>
              <a:t>Dr. </a:t>
            </a:r>
            <a:r>
              <a:rPr lang="en-US" sz="1466" b="1" dirty="0" err="1"/>
              <a:t>Hastanto</a:t>
            </a:r>
            <a:r>
              <a:rPr lang="en-US" sz="1466" b="1" dirty="0"/>
              <a:t> Sri Margi Widodo </a:t>
            </a:r>
            <a:r>
              <a:rPr lang="en-US" sz="1466" b="1" dirty="0" err="1"/>
              <a:t>S.Kom</a:t>
            </a:r>
            <a:r>
              <a:rPr lang="en-US" sz="1466" b="1" dirty="0"/>
              <a:t>, </a:t>
            </a:r>
            <a:r>
              <a:rPr lang="en-US" sz="1466" b="1" dirty="0" err="1"/>
              <a:t>M.Eng.Sc</a:t>
            </a:r>
            <a:r>
              <a:rPr lang="en-US" sz="1466" b="1" dirty="0"/>
              <a:t> </a:t>
            </a:r>
          </a:p>
          <a:p>
            <a:pPr algn="ctr"/>
            <a:r>
              <a:rPr lang="en-US" sz="1466" dirty="0"/>
              <a:t>PRESIDEN DIREKTUR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51F73D-E0D4-440D-B260-39350D463E4D}"/>
              </a:ext>
            </a:extLst>
          </p:cNvPr>
          <p:cNvSpPr txBox="1"/>
          <p:nvPr/>
        </p:nvSpPr>
        <p:spPr>
          <a:xfrm>
            <a:off x="1133532" y="6075927"/>
            <a:ext cx="2971903" cy="543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66" b="1" dirty="0" err="1">
                <a:solidFill>
                  <a:srgbClr val="4C4C4C"/>
                </a:solidFill>
                <a:highlight>
                  <a:srgbClr val="FFFFFF"/>
                </a:highlight>
                <a:latin typeface="-apple-system"/>
              </a:rPr>
              <a:t>Dr.</a:t>
            </a:r>
            <a:r>
              <a:rPr lang="en-ID" sz="1466" b="1" dirty="0">
                <a:solidFill>
                  <a:srgbClr val="4C4C4C"/>
                </a:solidFill>
                <a:highlight>
                  <a:srgbClr val="FFFFFF"/>
                </a:highlight>
                <a:latin typeface="-apple-system"/>
              </a:rPr>
              <a:t> Jenry Cardo Manurung SE.,MM. </a:t>
            </a:r>
          </a:p>
          <a:p>
            <a:pPr algn="ctr"/>
            <a:r>
              <a:rPr lang="en-US" sz="1466" dirty="0"/>
              <a:t>DIREKTUR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5B1E5D-EA4C-6B6B-9CBB-5FE9445C3F62}"/>
              </a:ext>
            </a:extLst>
          </p:cNvPr>
          <p:cNvSpPr txBox="1"/>
          <p:nvPr/>
        </p:nvSpPr>
        <p:spPr>
          <a:xfrm>
            <a:off x="4947821" y="6075927"/>
            <a:ext cx="3042308" cy="543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66" b="1" dirty="0" err="1">
                <a:solidFill>
                  <a:srgbClr val="4C4C4C"/>
                </a:solidFill>
                <a:highlight>
                  <a:srgbClr val="FFFFFF"/>
                </a:highlight>
                <a:latin typeface="-apple-system"/>
              </a:rPr>
              <a:t>Reniwati</a:t>
            </a:r>
            <a:r>
              <a:rPr lang="en-ID" sz="1466" b="1" dirty="0">
                <a:solidFill>
                  <a:srgbClr val="4C4C4C"/>
                </a:solidFill>
                <a:highlight>
                  <a:srgbClr val="FFFFFF"/>
                </a:highlight>
                <a:latin typeface="-apple-system"/>
              </a:rPr>
              <a:t> Darmakusumah SE., AAIJ. </a:t>
            </a:r>
          </a:p>
          <a:p>
            <a:pPr algn="ctr"/>
            <a:r>
              <a:rPr lang="en-US" sz="1466" dirty="0"/>
              <a:t>DIREKTUR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CE6898-3A50-1632-575F-A2576556983F}"/>
              </a:ext>
            </a:extLst>
          </p:cNvPr>
          <p:cNvSpPr txBox="1"/>
          <p:nvPr/>
        </p:nvSpPr>
        <p:spPr>
          <a:xfrm>
            <a:off x="8535497" y="6075927"/>
            <a:ext cx="2944139" cy="543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66" b="1" dirty="0">
                <a:solidFill>
                  <a:srgbClr val="4C4C4C"/>
                </a:solidFill>
                <a:latin typeface="-apple-system"/>
              </a:rPr>
              <a:t>Ir. Zafar Dinesh Idham, MM., MBA.</a:t>
            </a:r>
          </a:p>
          <a:p>
            <a:pPr algn="ctr"/>
            <a:r>
              <a:rPr lang="en-US" sz="1466" dirty="0"/>
              <a:t>DIREKTUR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7E296FA-BCC7-D77A-D6C0-8B85E7C3BF25}"/>
              </a:ext>
            </a:extLst>
          </p:cNvPr>
          <p:cNvSpPr/>
          <p:nvPr/>
        </p:nvSpPr>
        <p:spPr>
          <a:xfrm>
            <a:off x="968435" y="148670"/>
            <a:ext cx="3638368" cy="591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Usulan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Susunan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Direksi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96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her arms crossed&#10;&#10;Description automatically generated">
            <a:extLst>
              <a:ext uri="{FF2B5EF4-FFF2-40B4-BE49-F238E27FC236}">
                <a16:creationId xmlns:a16="http://schemas.microsoft.com/office/drawing/2014/main" xmlns="" id="{8F4CE970-464F-C8A3-7249-80F53FADE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599" y="3581315"/>
            <a:ext cx="2333716" cy="2586409"/>
          </a:xfrm>
          <a:prstGeom prst="rect">
            <a:avLst/>
          </a:prstGeom>
        </p:spPr>
      </p:pic>
      <p:pic>
        <p:nvPicPr>
          <p:cNvPr id="9" name="Picture 8" descr="A person standing with his hand in his pocket&#10;&#10;Description automatically generated">
            <a:extLst>
              <a:ext uri="{FF2B5EF4-FFF2-40B4-BE49-F238E27FC236}">
                <a16:creationId xmlns:a16="http://schemas.microsoft.com/office/drawing/2014/main" xmlns="" id="{19C34CEA-CB04-9FE9-6604-C98C3D63D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811" y="3643093"/>
            <a:ext cx="2140478" cy="2586409"/>
          </a:xfrm>
          <a:prstGeom prst="rect">
            <a:avLst/>
          </a:prstGeom>
        </p:spPr>
      </p:pic>
      <p:pic>
        <p:nvPicPr>
          <p:cNvPr id="11" name="Picture 10" descr="A person standing with his hands in his pockets&#10;&#10;Description automatically generated">
            <a:extLst>
              <a:ext uri="{FF2B5EF4-FFF2-40B4-BE49-F238E27FC236}">
                <a16:creationId xmlns:a16="http://schemas.microsoft.com/office/drawing/2014/main" xmlns="" id="{B1BDBE5E-A15C-D46F-65DA-B510398EB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391" y="3594732"/>
            <a:ext cx="2140478" cy="2586409"/>
          </a:xfrm>
          <a:prstGeom prst="rect">
            <a:avLst/>
          </a:prstGeom>
        </p:spPr>
      </p:pic>
      <p:pic>
        <p:nvPicPr>
          <p:cNvPr id="13" name="Picture 12" descr="A person with his arms crossed&#10;&#10;Description automatically generated">
            <a:extLst>
              <a:ext uri="{FF2B5EF4-FFF2-40B4-BE49-F238E27FC236}">
                <a16:creationId xmlns:a16="http://schemas.microsoft.com/office/drawing/2014/main" xmlns="" id="{DA333227-B395-67C8-7A85-E88D821412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5132425" y="578635"/>
            <a:ext cx="1917510" cy="2586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9FC17B-7F2D-7D24-3F1B-64FD08473E18}"/>
              </a:ext>
            </a:extLst>
          </p:cNvPr>
          <p:cNvSpPr txBox="1"/>
          <p:nvPr/>
        </p:nvSpPr>
        <p:spPr>
          <a:xfrm>
            <a:off x="4214101" y="3149344"/>
            <a:ext cx="409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Ir. Ronald </a:t>
            </a:r>
            <a:r>
              <a:rPr lang="en-ID" sz="1200" b="1" dirty="0" err="1">
                <a:solidFill>
                  <a:srgbClr val="4C4C4C"/>
                </a:solidFill>
                <a:latin typeface="Corbel" panose="020B0503020204020204" pitchFamily="34" charset="0"/>
              </a:rPr>
              <a:t>Waas</a:t>
            </a:r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  MIA.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PRESIDEN KOMISARIS/KOMISARIS INDEPENDEN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DA8724-FBDF-D876-9D35-C2CE1BAB7F5B}"/>
              </a:ext>
            </a:extLst>
          </p:cNvPr>
          <p:cNvSpPr txBox="1"/>
          <p:nvPr/>
        </p:nvSpPr>
        <p:spPr>
          <a:xfrm>
            <a:off x="796304" y="6155631"/>
            <a:ext cx="336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200" b="1" dirty="0" err="1">
                <a:solidFill>
                  <a:srgbClr val="4C4C4C"/>
                </a:solidFill>
                <a:latin typeface="Corbel" panose="020B0503020204020204" pitchFamily="34" charset="0"/>
              </a:rPr>
              <a:t>Dr.</a:t>
            </a:r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 Chaerul </a:t>
            </a:r>
            <a:r>
              <a:rPr lang="en-ID" sz="1200" b="1" dirty="0" err="1">
                <a:solidFill>
                  <a:srgbClr val="4C4C4C"/>
                </a:solidFill>
                <a:latin typeface="Corbel" panose="020B0503020204020204" pitchFamily="34" charset="0"/>
              </a:rPr>
              <a:t>Djusman</a:t>
            </a:r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 Djakman, CA, CSRS, CSRA.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KOMISARIS INDEPENDEN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486729-EBCF-B39D-2C90-D531C68E8B57}"/>
              </a:ext>
            </a:extLst>
          </p:cNvPr>
          <p:cNvSpPr txBox="1"/>
          <p:nvPr/>
        </p:nvSpPr>
        <p:spPr>
          <a:xfrm>
            <a:off x="4788876" y="6155631"/>
            <a:ext cx="270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Petronius </a:t>
            </a:r>
            <a:r>
              <a:rPr lang="en-ID" sz="1200" b="1" dirty="0" err="1">
                <a:solidFill>
                  <a:srgbClr val="4C4C4C"/>
                </a:solidFill>
                <a:latin typeface="Corbel" panose="020B0503020204020204" pitchFamily="34" charset="0"/>
              </a:rPr>
              <a:t>Saragih</a:t>
            </a:r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, Drs, S.H, MH, MSc.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KOMISARIS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60FBEB-A7B4-6283-B3D1-8EAF5B4617FA}"/>
              </a:ext>
            </a:extLst>
          </p:cNvPr>
          <p:cNvSpPr txBox="1"/>
          <p:nvPr/>
        </p:nvSpPr>
        <p:spPr>
          <a:xfrm>
            <a:off x="9020714" y="6155631"/>
            <a:ext cx="189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Krishna Suparto, </a:t>
            </a:r>
            <a:r>
              <a:rPr lang="en-ID" sz="1200" b="1" dirty="0" err="1">
                <a:solidFill>
                  <a:srgbClr val="4C4C4C"/>
                </a:solidFill>
                <a:latin typeface="Corbel" panose="020B0503020204020204" pitchFamily="34" charset="0"/>
              </a:rPr>
              <a:t>S.Sos</a:t>
            </a:r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. </a:t>
            </a:r>
          </a:p>
          <a:p>
            <a:pPr algn="ctr"/>
            <a:r>
              <a:rPr lang="en-ID" sz="1200" b="1" dirty="0">
                <a:solidFill>
                  <a:srgbClr val="4C4C4C"/>
                </a:solidFill>
                <a:latin typeface="Corbel" panose="020B0503020204020204" pitchFamily="34" charset="0"/>
              </a:rPr>
              <a:t>K</a:t>
            </a:r>
            <a:r>
              <a:rPr lang="en-US" sz="1200" dirty="0">
                <a:latin typeface="Corbel" panose="020B0503020204020204" pitchFamily="34" charset="0"/>
              </a:rPr>
              <a:t>OMISARIS INDEPENDEN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A79D46-60F8-B47B-916B-546D7B8D48A3}"/>
              </a:ext>
            </a:extLst>
          </p:cNvPr>
          <p:cNvSpPr/>
          <p:nvPr/>
        </p:nvSpPr>
        <p:spPr>
          <a:xfrm>
            <a:off x="552991" y="252297"/>
            <a:ext cx="5178277" cy="591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Usulan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Susunan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Dewan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Komisaris</a:t>
            </a:r>
            <a:endParaRPr lang="en-GB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41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592" y="1811217"/>
            <a:ext cx="11735533" cy="37631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08893" y="2535864"/>
            <a:ext cx="1077815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Penentuan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Gaji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Dan/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Atau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Tunjangan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Lainnya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</a:p>
          <a:p>
            <a:pPr marL="342900" indent="-342900" algn="ctr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Bagi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Anggota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Direksi &amp;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Anggota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Dewan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Komisaris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Perseroan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2560" y="677022"/>
            <a:ext cx="2652970" cy="591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ACARA KELIMA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44880" y="2161541"/>
            <a:ext cx="1046988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buFontTx/>
              <a:buAutoNum type="arabicPeriod"/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Memberikan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kuasa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Dewan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menentukan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besarnya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gaji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dan /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atau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tunjangan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lainnya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termasuk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tantiem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/ bonus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bagi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anggota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Direksi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Perseroan</a:t>
            </a:r>
          </a:p>
          <a:p>
            <a:pPr marL="342900" indent="-342900" algn="just" eaLnBrk="0" hangingPunct="0">
              <a:defRPr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just" eaLnBrk="0" hangingPunct="0">
              <a:buFontTx/>
              <a:buAutoNum type="arabicPeriod" startAt="2"/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Menetapkan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besarnya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gaji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/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atau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tunjangan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lainnya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bagi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seluruh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anggota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Dewan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setinggi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–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tingginya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sebesar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170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juta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seratus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tujuh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puluh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juta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Rupiah)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perbulan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setelah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dipotong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pajak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penghasilan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memberikan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kuasa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kepada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Dewan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menentukan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besarnya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tantiem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/ bonus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bagi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seluruh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anggota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Dewan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802" y="975379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Usulan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4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3292" y="1823917"/>
            <a:ext cx="11735533" cy="37631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92980" y="2338358"/>
            <a:ext cx="1053842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Penunjukan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Kantor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Akuntan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Publik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</a:p>
          <a:p>
            <a:pPr marL="342900" indent="-342900"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Dan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Akuntan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Publik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sym typeface="CommonBullets" pitchFamily="34" charset="2"/>
            </a:endParaRPr>
          </a:p>
          <a:p>
            <a:pPr marL="342900" indent="-342900"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Untuk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Tahun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Buku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 2024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2419" y="657489"/>
            <a:ext cx="2826095" cy="591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ACARA KEENAM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40460" y="1639751"/>
            <a:ext cx="10226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enunjuk Kantor Akuntan Publik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Mirawati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Sensi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Idris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MSId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Akuntan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Publik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Jacinta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Mirawati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yang akan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mengaudit Laporan Keuangan Perseroan untuk tahun buku yang akan  berakhir pada  tanggal 31 Desember 20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24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atas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usulan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Audit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memberi wewenang kepada Direksi untuk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melakukan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tindakan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diperlukan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mengenai pen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unjukkan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Kantor Akuntan Publik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Akuntan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Publik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tersebut.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3357" y="753357"/>
            <a:ext cx="1447800" cy="59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Usulan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460" y="4483757"/>
            <a:ext cx="1008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  <a:defRPr/>
            </a:pP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Memberikan wewenang dan kuasa kepada Dewan Komisaris untuk menetapkan Akuntan Publik pengganti dalam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hal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a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kuntan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ublik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tersebut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x-none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karena sebab apapun tidak dapat menyelesaikan audit atas Laporan Keuangan Perseroan Tahun Buku 20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593" y="1043365"/>
            <a:ext cx="11735532" cy="376895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81771" y="1671073"/>
            <a:ext cx="9980240" cy="20621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 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Penutup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sym typeface="CommonBullet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Oleh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Pimpinan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Rapat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818" b="28873"/>
          <a:stretch/>
        </p:blipFill>
        <p:spPr>
          <a:xfrm>
            <a:off x="4721697" y="4157749"/>
            <a:ext cx="3392805" cy="170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" y="113811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8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592" y="1169376"/>
            <a:ext cx="11735533" cy="37631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6878" y="2156630"/>
            <a:ext cx="9955549" cy="2057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192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  </a:t>
            </a:r>
            <a:r>
              <a:rPr lang="en-US" sz="3192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Pembukaan</a:t>
            </a:r>
            <a:r>
              <a:rPr lang="en-US" sz="3192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 RUPST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192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Oleh</a:t>
            </a:r>
            <a:r>
              <a:rPr lang="en-US" sz="3192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192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Pimpinan</a:t>
            </a:r>
            <a:r>
              <a:rPr lang="en-US" sz="3192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 </a:t>
            </a:r>
            <a:r>
              <a:rPr lang="en-US" sz="3192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/>
              </a:rPr>
              <a:t>Rapat</a:t>
            </a:r>
            <a:endParaRPr lang="en-US" sz="3192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180876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E62639-A496-5FD8-96EA-FB3E8B61C0EF}"/>
              </a:ext>
            </a:extLst>
          </p:cNvPr>
          <p:cNvSpPr txBox="1"/>
          <p:nvPr/>
        </p:nvSpPr>
        <p:spPr>
          <a:xfrm>
            <a:off x="5682364" y="4521620"/>
            <a:ext cx="4518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Pencapaian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 Tingkat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Solvabilitas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ECD799-0B2C-8EA7-3E8F-77E5C26C6D37}"/>
              </a:ext>
            </a:extLst>
          </p:cNvPr>
          <p:cNvSpPr txBox="1"/>
          <p:nvPr/>
        </p:nvSpPr>
        <p:spPr>
          <a:xfrm>
            <a:off x="5843229" y="2766071"/>
            <a:ext cx="204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Total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Aset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E95A49-3B5E-086C-E429-1D1F60CDB263}"/>
              </a:ext>
            </a:extLst>
          </p:cNvPr>
          <p:cNvSpPr txBox="1"/>
          <p:nvPr/>
        </p:nvSpPr>
        <p:spPr>
          <a:xfrm>
            <a:off x="5901246" y="3643845"/>
            <a:ext cx="2216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Total </a:t>
            </a:r>
            <a:r>
              <a:rPr lang="en-US" sz="18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Ekuitas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876F0B-E389-6774-AF1D-6CC344AE5626}"/>
              </a:ext>
            </a:extLst>
          </p:cNvPr>
          <p:cNvSpPr txBox="1"/>
          <p:nvPr/>
        </p:nvSpPr>
        <p:spPr>
          <a:xfrm>
            <a:off x="5682364" y="1817457"/>
            <a:ext cx="37179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Berdiri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Sejak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Tahun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1955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0784E4-7554-08BD-8733-FA39452E2570}"/>
              </a:ext>
            </a:extLst>
          </p:cNvPr>
          <p:cNvSpPr txBox="1"/>
          <p:nvPr/>
        </p:nvSpPr>
        <p:spPr>
          <a:xfrm>
            <a:off x="6315564" y="5448775"/>
            <a:ext cx="461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Jumlah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Kantor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Cabang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&amp;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Pemasaran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5AAC5D-3638-C3AD-C994-876D3936DA24}"/>
              </a:ext>
            </a:extLst>
          </p:cNvPr>
          <p:cNvSpPr txBox="1"/>
          <p:nvPr/>
        </p:nvSpPr>
        <p:spPr>
          <a:xfrm>
            <a:off x="3517493" y="2266010"/>
            <a:ext cx="2635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Total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Aset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Syariah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3332F4-AB96-35BE-D76F-343F722A0185}"/>
              </a:ext>
            </a:extLst>
          </p:cNvPr>
          <p:cNvSpPr txBox="1"/>
          <p:nvPr/>
        </p:nvSpPr>
        <p:spPr>
          <a:xfrm>
            <a:off x="3338915" y="3230683"/>
            <a:ext cx="2804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Total </a:t>
            </a:r>
            <a:r>
              <a:rPr lang="en-US" sz="18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Ekuitas</a:t>
            </a:r>
            <a:r>
              <a:rPr lang="en-US" sz="1800" b="1" kern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Syariah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C484FB-903A-1309-F3B6-25B073240851}"/>
              </a:ext>
            </a:extLst>
          </p:cNvPr>
          <p:cNvSpPr txBox="1"/>
          <p:nvPr/>
        </p:nvSpPr>
        <p:spPr>
          <a:xfrm>
            <a:off x="3708084" y="4179599"/>
            <a:ext cx="2408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Jumlah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</a:rPr>
              <a:t>Karyawan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F7513F-E63C-42CF-E5FF-4A59253304E9}"/>
              </a:ext>
            </a:extLst>
          </p:cNvPr>
          <p:cNvSpPr txBox="1"/>
          <p:nvPr/>
        </p:nvSpPr>
        <p:spPr>
          <a:xfrm>
            <a:off x="3670008" y="4440459"/>
            <a:ext cx="25257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noProof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331 – </a:t>
            </a:r>
            <a:r>
              <a:rPr lang="en-US" sz="1400" b="1" kern="0" noProof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karyawan</a:t>
            </a:r>
            <a:r>
              <a:rPr lang="en-US" sz="1400" b="1" kern="0" noProof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tetap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FF572B-6D85-91DF-17F9-610351759396}"/>
              </a:ext>
            </a:extLst>
          </p:cNvPr>
          <p:cNvSpPr txBox="1"/>
          <p:nvPr/>
        </p:nvSpPr>
        <p:spPr>
          <a:xfrm>
            <a:off x="9073907" y="4347023"/>
            <a:ext cx="2333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141,9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%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B08D09-3AA3-861E-0778-213578CF35A3}"/>
              </a:ext>
            </a:extLst>
          </p:cNvPr>
          <p:cNvSpPr txBox="1"/>
          <p:nvPr/>
        </p:nvSpPr>
        <p:spPr>
          <a:xfrm>
            <a:off x="7472364" y="3397179"/>
            <a:ext cx="2133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387,7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BE7B43-5987-6071-DE76-87CFF03ACC63}"/>
              </a:ext>
            </a:extLst>
          </p:cNvPr>
          <p:cNvSpPr txBox="1"/>
          <p:nvPr/>
        </p:nvSpPr>
        <p:spPr>
          <a:xfrm>
            <a:off x="7020798" y="2522748"/>
            <a:ext cx="2391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 970,4 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9D5EC1-2F6B-BD32-302D-CDF039321199}"/>
              </a:ext>
            </a:extLst>
          </p:cNvPr>
          <p:cNvSpPr txBox="1"/>
          <p:nvPr/>
        </p:nvSpPr>
        <p:spPr>
          <a:xfrm>
            <a:off x="8559219" y="1659641"/>
            <a:ext cx="2330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69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thn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FC175D-3B0C-04E4-6F57-24DEC652C2A9}"/>
              </a:ext>
            </a:extLst>
          </p:cNvPr>
          <p:cNvSpPr txBox="1"/>
          <p:nvPr/>
        </p:nvSpPr>
        <p:spPr>
          <a:xfrm>
            <a:off x="3978918" y="5363681"/>
            <a:ext cx="2216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Tenaga</a:t>
            </a:r>
            <a:r>
              <a:rPr lang="en-US" sz="1800" b="1" kern="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800" b="1" kern="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Ahli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59D921-CC2C-2C55-1AE4-0F72D2189B35}"/>
              </a:ext>
            </a:extLst>
          </p:cNvPr>
          <p:cNvSpPr txBox="1"/>
          <p:nvPr/>
        </p:nvSpPr>
        <p:spPr>
          <a:xfrm>
            <a:off x="1728825" y="1927624"/>
            <a:ext cx="2256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 60,2 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B84722-F3DF-C0F5-A8D7-E071EE78B0A9}"/>
              </a:ext>
            </a:extLst>
          </p:cNvPr>
          <p:cNvSpPr txBox="1"/>
          <p:nvPr/>
        </p:nvSpPr>
        <p:spPr>
          <a:xfrm>
            <a:off x="1906023" y="3105113"/>
            <a:ext cx="2021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51,7 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4F66C00-CE9A-C357-0D12-0FA779653F59}"/>
              </a:ext>
            </a:extLst>
          </p:cNvPr>
          <p:cNvCxnSpPr/>
          <p:nvPr/>
        </p:nvCxnSpPr>
        <p:spPr>
          <a:xfrm>
            <a:off x="6104223" y="1826388"/>
            <a:ext cx="24710" cy="42696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BD006CF-1A46-D1CB-2B0B-124586133E73}"/>
              </a:ext>
            </a:extLst>
          </p:cNvPr>
          <p:cNvSpPr txBox="1"/>
          <p:nvPr/>
        </p:nvSpPr>
        <p:spPr>
          <a:xfrm>
            <a:off x="9817930" y="5217942"/>
            <a:ext cx="849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27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9CB96B-9704-2168-B332-B72575AB5F86}"/>
              </a:ext>
            </a:extLst>
          </p:cNvPr>
          <p:cNvSpPr txBox="1"/>
          <p:nvPr/>
        </p:nvSpPr>
        <p:spPr>
          <a:xfrm>
            <a:off x="3057071" y="4157820"/>
            <a:ext cx="1079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392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9EFA828-7C2A-83D6-29C9-C692DD24433E}"/>
              </a:ext>
            </a:extLst>
          </p:cNvPr>
          <p:cNvSpPr txBox="1"/>
          <p:nvPr/>
        </p:nvSpPr>
        <p:spPr>
          <a:xfrm>
            <a:off x="3612703" y="5225181"/>
            <a:ext cx="1079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16</a:t>
            </a:r>
            <a:endParaRPr lang="en-US" sz="3600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A3533F5-E8A1-566E-DC6D-34F0F876977D}"/>
              </a:ext>
            </a:extLst>
          </p:cNvPr>
          <p:cNvSpPr/>
          <p:nvPr/>
        </p:nvSpPr>
        <p:spPr>
          <a:xfrm>
            <a:off x="1537831" y="557724"/>
            <a:ext cx="8280099" cy="6623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Kondisi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Perusahaan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Saat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Ini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-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31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Desember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315ECC6-3B74-600E-D48A-E765BDC04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5" y="141198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5" y="1389429"/>
            <a:ext cx="3333549" cy="144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026" y="2188876"/>
            <a:ext cx="1117877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sym typeface="CommonBullets" pitchFamily="34" charset="2"/>
              </a:rPr>
              <a:t>L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aporan Direksi </a:t>
            </a:r>
            <a:r>
              <a:rPr lang="en-US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meng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enai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kegiatan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Pengesahan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Laporan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Posisi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Keuangan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Laporan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Rugi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Penghasilan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Komprehensif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Lain Perseroan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berakhir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31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Desember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serta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Laporan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Pengawasan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Dewan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457200" indent="-457200" algn="just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Penentuan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persetujuan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penggunaan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keuntungan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Perubahan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Susunan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Pengurus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457200" indent="-457200" algn="just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Penentuan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gaji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/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atau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tunjangan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lainnya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bagi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anggota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direksi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anggota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dewan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Penunjukan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Kantor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Akuntan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Publik dan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Akuntan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Publik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1309" y="354350"/>
            <a:ext cx="2745110" cy="5787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AGENDA ACARA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227198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3292" y="1811217"/>
            <a:ext cx="11735533" cy="37631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02782" y="699938"/>
            <a:ext cx="5054204" cy="5910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ACARA PERTAMA DAN KEDUA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359" y="2246221"/>
            <a:ext cx="1021019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sym typeface="CommonBullets" pitchFamily="34" charset="2"/>
              </a:rPr>
              <a:t>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aporan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Direksi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Mengenai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Kegiatan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Perseroan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</a:t>
            </a:r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Pengesahan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Laporan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Posisi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Keuangan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Laporan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Laba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Rugi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Penghasilan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Komprehensif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Lain Perseroan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Untuk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Buku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Berakhir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31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Desember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 Serta Laporan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Pengawasan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Dewan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Komisaris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636E-C5DA-2845-B329-CDB8A70D1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162415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2FAE29-3FAB-703A-6A60-96C87EE79121}"/>
              </a:ext>
            </a:extLst>
          </p:cNvPr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89B180-F0C7-B625-5225-552A5F664718}"/>
              </a:ext>
            </a:extLst>
          </p:cNvPr>
          <p:cNvSpPr/>
          <p:nvPr/>
        </p:nvSpPr>
        <p:spPr>
          <a:xfrm>
            <a:off x="1354054" y="680602"/>
            <a:ext cx="9515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Strategis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Jangka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Panjang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Menuju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PSAK 117 (IFRS 17)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DCB9B5-B42B-34CD-2535-3A92ED3E6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208785"/>
            <a:ext cx="1016206" cy="83305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650037" y="1285782"/>
            <a:ext cx="10414227" cy="5221891"/>
            <a:chOff x="1526667" y="1420256"/>
            <a:chExt cx="10414227" cy="5221891"/>
          </a:xfrm>
        </p:grpSpPr>
        <p:sp>
          <p:nvSpPr>
            <p:cNvPr id="34" name="TextBox 33"/>
            <p:cNvSpPr txBox="1"/>
            <p:nvPr/>
          </p:nvSpPr>
          <p:spPr>
            <a:xfrm>
              <a:off x="1802290" y="6334370"/>
              <a:ext cx="6395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* </a:t>
              </a:r>
              <a:r>
                <a:rPr lang="en-US" sz="1400" i="1" dirty="0" err="1"/>
                <a:t>Proforma</a:t>
              </a:r>
              <a:r>
                <a:rPr lang="en-US" sz="1400" i="1" dirty="0"/>
                <a:t> unaudited, </a:t>
              </a:r>
              <a:r>
                <a:rPr lang="en-US" sz="1400" i="1" dirty="0" err="1"/>
                <a:t>dari</a:t>
              </a:r>
              <a:r>
                <a:rPr lang="en-US" sz="1400" i="1" dirty="0"/>
                <a:t> </a:t>
              </a:r>
              <a:r>
                <a:rPr lang="en-US" sz="1400" i="1" dirty="0" err="1"/>
                <a:t>hasil</a:t>
              </a:r>
              <a:r>
                <a:rPr lang="en-US" sz="1400" i="1" dirty="0"/>
                <a:t> </a:t>
              </a:r>
              <a:r>
                <a:rPr lang="en-US" sz="1400" i="1" dirty="0" err="1"/>
                <a:t>Migrasi</a:t>
              </a:r>
              <a:r>
                <a:rPr lang="en-US" sz="1400" i="1" dirty="0"/>
                <a:t> </a:t>
              </a:r>
              <a:r>
                <a:rPr lang="en-US" sz="1400" i="1" dirty="0" err="1"/>
                <a:t>ke</a:t>
              </a:r>
              <a:r>
                <a:rPr lang="en-US" sz="1400" i="1" dirty="0"/>
                <a:t> PSAK117 </a:t>
              </a:r>
              <a:r>
                <a:rPr lang="en-US" sz="1400" i="1" dirty="0" err="1"/>
                <a:t>bulan</a:t>
              </a:r>
              <a:r>
                <a:rPr lang="en-US" sz="1400" i="1" dirty="0"/>
                <a:t> </a:t>
              </a:r>
              <a:r>
                <a:rPr lang="en-US" sz="1400" i="1" dirty="0" err="1"/>
                <a:t>berjalan</a:t>
              </a:r>
              <a:r>
                <a:rPr lang="en-US" sz="1400" i="1" dirty="0"/>
                <a:t> </a:t>
              </a:r>
            </a:p>
          </p:txBody>
        </p:sp>
        <p:sp>
          <p:nvSpPr>
            <p:cNvPr id="23" name="Striped Right Arrow 22"/>
            <p:cNvSpPr/>
            <p:nvPr/>
          </p:nvSpPr>
          <p:spPr>
            <a:xfrm>
              <a:off x="1526667" y="1420256"/>
              <a:ext cx="8704345" cy="944516"/>
            </a:xfrm>
            <a:prstGeom prst="stripedRightArrow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802290" y="1873624"/>
              <a:ext cx="1734089" cy="1801905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2022</a:t>
              </a:r>
            </a:p>
            <a:p>
              <a:pPr algn="ctr"/>
              <a:r>
                <a:rPr lang="en-US" sz="2000" dirty="0" err="1"/>
                <a:t>Identifikasi</a:t>
              </a:r>
              <a:r>
                <a:rPr lang="en-US" sz="2000" dirty="0"/>
                <a:t> &amp; </a:t>
              </a:r>
              <a:r>
                <a:rPr lang="en-US" sz="2000" dirty="0" err="1"/>
                <a:t>Perbaikan</a:t>
              </a:r>
              <a:r>
                <a:rPr lang="en-US" sz="2000" dirty="0"/>
                <a:t> Portfolio </a:t>
              </a:r>
              <a:r>
                <a:rPr lang="en-US" sz="2000" dirty="0" err="1"/>
                <a:t>Merugi</a:t>
              </a:r>
              <a:endParaRPr lang="en-US" sz="20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39666" y="1892514"/>
              <a:ext cx="3425807" cy="1783015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2023</a:t>
              </a:r>
            </a:p>
            <a:p>
              <a:pPr algn="ctr"/>
              <a:r>
                <a:rPr lang="en-US" sz="2000" dirty="0" err="1"/>
                <a:t>Eksekusi</a:t>
              </a:r>
              <a:r>
                <a:rPr lang="en-US" sz="2000" dirty="0"/>
                <a:t> </a:t>
              </a:r>
              <a:r>
                <a:rPr lang="en-US" sz="2000" i="1" dirty="0" err="1"/>
                <a:t>Portofolio</a:t>
              </a:r>
              <a:r>
                <a:rPr lang="en-US" sz="2000" i="1" dirty="0"/>
                <a:t> Cleansing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i="1" dirty="0"/>
                <a:t>Runs Off</a:t>
              </a:r>
              <a:r>
                <a:rPr lang="en-US" sz="2000" dirty="0"/>
                <a:t>, </a:t>
              </a:r>
              <a:r>
                <a:rPr lang="en-US" sz="2000" dirty="0" err="1"/>
                <a:t>Persiapan</a:t>
              </a:r>
              <a:r>
                <a:rPr lang="en-US" sz="2000" dirty="0"/>
                <a:t> </a:t>
              </a:r>
              <a:r>
                <a:rPr lang="en-US" sz="2000" dirty="0" err="1"/>
                <a:t>Penerapan</a:t>
              </a:r>
              <a:r>
                <a:rPr lang="en-US" sz="2000" dirty="0"/>
                <a:t> KPI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Penerapan</a:t>
              </a:r>
              <a:r>
                <a:rPr lang="en-US" sz="2000" dirty="0"/>
                <a:t> </a:t>
              </a:r>
              <a:r>
                <a:rPr lang="en-US" sz="2000" dirty="0" err="1"/>
                <a:t>Planing</a:t>
              </a:r>
              <a:r>
                <a:rPr lang="en-US" sz="2000" dirty="0"/>
                <a:t> CSM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159376" y="1892514"/>
              <a:ext cx="2385192" cy="1783015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2024</a:t>
              </a:r>
            </a:p>
            <a:p>
              <a:pPr algn="ctr"/>
              <a:r>
                <a:rPr lang="en-US" sz="2000" dirty="0"/>
                <a:t>Parallel Run PSAK 62 &amp; 117, KPI CSM </a:t>
              </a:r>
              <a:r>
                <a:rPr lang="en-US" sz="2000" dirty="0" err="1"/>
                <a:t>Progresive</a:t>
              </a:r>
              <a:r>
                <a:rPr lang="en-US" sz="2000" dirty="0"/>
                <a:t> </a:t>
              </a:r>
              <a:r>
                <a:rPr lang="en-US" sz="2000" dirty="0" err="1"/>
                <a:t>Kuartalan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75006" y="3736706"/>
              <a:ext cx="18646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/>
                <a:t>Dampak</a:t>
              </a:r>
              <a:r>
                <a:rPr lang="en-US" sz="1500" dirty="0"/>
                <a:t> </a:t>
              </a:r>
              <a:r>
                <a:rPr lang="en-US" sz="1500" dirty="0" err="1"/>
                <a:t>Ekuitas</a:t>
              </a:r>
              <a:r>
                <a:rPr lang="en-US" sz="1500" dirty="0"/>
                <a:t>* PSAK117  -70M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88022" y="3721138"/>
              <a:ext cx="35290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/>
                <a:t>Dampak</a:t>
              </a:r>
              <a:r>
                <a:rPr lang="en-US" sz="1500" dirty="0"/>
                <a:t> </a:t>
              </a:r>
              <a:r>
                <a:rPr lang="en-US" sz="1500" dirty="0" err="1"/>
                <a:t>Ekuitas</a:t>
              </a:r>
              <a:r>
                <a:rPr lang="en-US" sz="1500" dirty="0"/>
                <a:t>* </a:t>
              </a:r>
              <a:r>
                <a:rPr lang="en-US" sz="1500" dirty="0" err="1"/>
                <a:t>Penerapan</a:t>
              </a:r>
              <a:r>
                <a:rPr lang="en-US" sz="1500" dirty="0"/>
                <a:t> PSAK117</a:t>
              </a:r>
            </a:p>
            <a:p>
              <a:pPr algn="ctr"/>
              <a:r>
                <a:rPr lang="en-US" sz="1500" dirty="0"/>
                <a:t>Mar -37M       Sept -20M      Dec -12M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664" y="3670708"/>
              <a:ext cx="23698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/>
                <a:t>Ekuitas</a:t>
              </a:r>
              <a:r>
                <a:rPr lang="en-US" sz="1500" dirty="0"/>
                <a:t> </a:t>
              </a:r>
              <a:r>
                <a:rPr lang="en-US" sz="1500" dirty="0" err="1"/>
                <a:t>saldo</a:t>
              </a:r>
              <a:r>
                <a:rPr lang="en-US" sz="1500" dirty="0"/>
                <a:t> </a:t>
              </a:r>
              <a:r>
                <a:rPr lang="en-US" sz="1500" dirty="0" err="1"/>
                <a:t>awal</a:t>
              </a:r>
              <a:r>
                <a:rPr lang="en-US" sz="1500" dirty="0"/>
                <a:t> 2024</a:t>
              </a:r>
            </a:p>
            <a:p>
              <a:pPr algn="ctr"/>
              <a:r>
                <a:rPr lang="en-US" sz="1500" dirty="0"/>
                <a:t>PSAK117: 375.5M*</a:t>
              </a:r>
            </a:p>
            <a:p>
              <a:pPr algn="ctr"/>
              <a:r>
                <a:rPr lang="en-US" sz="1500" dirty="0"/>
                <a:t>PSAK62: 387.7M</a:t>
              </a:r>
            </a:p>
            <a:p>
              <a:pPr algn="ctr"/>
              <a:endParaRPr lang="en-US" sz="15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87849" y="4259260"/>
              <a:ext cx="6608824" cy="2382887"/>
              <a:chOff x="1705142" y="4630605"/>
              <a:chExt cx="6608824" cy="238288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5142" y="4630605"/>
                <a:ext cx="4296952" cy="238288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0976" y="4853846"/>
                <a:ext cx="1702990" cy="1874776"/>
              </a:xfrm>
              <a:prstGeom prst="rect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10182440" y="1438489"/>
              <a:ext cx="1758454" cy="95410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2025</a:t>
              </a:r>
            </a:p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PSAK 117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72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2FAE29-3FAB-703A-6A60-96C87EE79121}"/>
              </a:ext>
            </a:extLst>
          </p:cNvPr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xmlns="" id="{1C5AE1FB-094D-17C9-3DE3-1407B814C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79" y="3982840"/>
            <a:ext cx="2250075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 pitchFamily="34" charset="0"/>
              </a:rPr>
              <a:t>Ujrah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148A6F2-5135-B554-82F0-2FE0B99543BA}"/>
              </a:ext>
            </a:extLst>
          </p:cNvPr>
          <p:cNvCxnSpPr/>
          <p:nvPr/>
        </p:nvCxnSpPr>
        <p:spPr bwMode="auto">
          <a:xfrm>
            <a:off x="3514138" y="4432866"/>
            <a:ext cx="411162" cy="793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</a:ln>
          <a:effectLst/>
        </p:spPr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5C2C89B-9E44-D874-FF0E-474C2B8ED4B8}"/>
              </a:ext>
            </a:extLst>
          </p:cNvPr>
          <p:cNvGraphicFramePr/>
          <p:nvPr/>
        </p:nvGraphicFramePr>
        <p:xfrm>
          <a:off x="3520273" y="1658932"/>
          <a:ext cx="7554523" cy="406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23641D-B46A-5063-7578-D4A095E9DA4D}"/>
              </a:ext>
            </a:extLst>
          </p:cNvPr>
          <p:cNvSpPr/>
          <p:nvPr/>
        </p:nvSpPr>
        <p:spPr>
          <a:xfrm>
            <a:off x="6771916" y="1221270"/>
            <a:ext cx="4101072" cy="5092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2400" dirty="0" err="1">
                <a:solidFill>
                  <a:srgbClr val="FC5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Hasil</a:t>
            </a:r>
            <a:r>
              <a:rPr lang="en-US" sz="2400" dirty="0">
                <a:solidFill>
                  <a:srgbClr val="FC5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Underwriting</a:t>
            </a:r>
            <a:endParaRPr lang="en-GB" sz="2400" dirty="0">
              <a:solidFill>
                <a:srgbClr val="FC5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89B180-F0C7-B625-5225-552A5F664718}"/>
              </a:ext>
            </a:extLst>
          </p:cNvPr>
          <p:cNvSpPr/>
          <p:nvPr/>
        </p:nvSpPr>
        <p:spPr>
          <a:xfrm>
            <a:off x="4547227" y="280017"/>
            <a:ext cx="3480761" cy="662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Kinerja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Tahun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2023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455182-32D2-BD54-C5A8-8A3FA9D67159}"/>
              </a:ext>
            </a:extLst>
          </p:cNvPr>
          <p:cNvSpPr txBox="1"/>
          <p:nvPr/>
        </p:nvSpPr>
        <p:spPr bwMode="auto">
          <a:xfrm>
            <a:off x="8591610" y="3429000"/>
            <a:ext cx="2133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 fontAlgn="b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-15,8 %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E41A34-E248-18A9-F83B-F822B89BD001}"/>
              </a:ext>
            </a:extLst>
          </p:cNvPr>
          <p:cNvSpPr txBox="1"/>
          <p:nvPr/>
        </p:nvSpPr>
        <p:spPr bwMode="auto">
          <a:xfrm>
            <a:off x="8584070" y="4171256"/>
            <a:ext cx="2133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 fontAlgn="b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-20,5 %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BD418B-DE87-42A6-F12A-BC81577B405E}"/>
              </a:ext>
            </a:extLst>
          </p:cNvPr>
          <p:cNvSpPr txBox="1"/>
          <p:nvPr/>
        </p:nvSpPr>
        <p:spPr bwMode="auto">
          <a:xfrm>
            <a:off x="8595976" y="4957754"/>
            <a:ext cx="2133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 fontAlgn="b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-16,1 %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0BB24619-7EFB-44DE-FB03-0A25D215637F}"/>
              </a:ext>
            </a:extLst>
          </p:cNvPr>
          <p:cNvSpPr/>
          <p:nvPr/>
        </p:nvSpPr>
        <p:spPr bwMode="auto">
          <a:xfrm rot="10800000">
            <a:off x="10426762" y="1993280"/>
            <a:ext cx="481013" cy="342900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558EA6-3D2F-82DF-8BEA-EF30861AC455}"/>
              </a:ext>
            </a:extLst>
          </p:cNvPr>
          <p:cNvSpPr txBox="1"/>
          <p:nvPr/>
        </p:nvSpPr>
        <p:spPr bwMode="auto">
          <a:xfrm>
            <a:off x="8586494" y="1911350"/>
            <a:ext cx="2133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 fontAlgn="b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-17,6 %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9F538E-1394-9CEC-0014-5E6FA71E7F22}"/>
              </a:ext>
            </a:extLst>
          </p:cNvPr>
          <p:cNvSpPr txBox="1"/>
          <p:nvPr/>
        </p:nvSpPr>
        <p:spPr bwMode="auto">
          <a:xfrm>
            <a:off x="8539224" y="2671765"/>
            <a:ext cx="1982742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  -11,1 %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DE21278-A36A-35CD-405B-DB6A34B5B3AA}"/>
              </a:ext>
            </a:extLst>
          </p:cNvPr>
          <p:cNvSpPr/>
          <p:nvPr/>
        </p:nvSpPr>
        <p:spPr bwMode="auto">
          <a:xfrm rot="10800000">
            <a:off x="10426762" y="2765166"/>
            <a:ext cx="481013" cy="342900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14E30CF8-EBCE-5B4D-1270-8A616181F803}"/>
              </a:ext>
            </a:extLst>
          </p:cNvPr>
          <p:cNvSpPr/>
          <p:nvPr/>
        </p:nvSpPr>
        <p:spPr bwMode="auto">
          <a:xfrm rot="10800000">
            <a:off x="10426760" y="4284208"/>
            <a:ext cx="481013" cy="342900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E4766EF-D3D3-1C5F-7C8E-0F72338D9C90}"/>
              </a:ext>
            </a:extLst>
          </p:cNvPr>
          <p:cNvSpPr/>
          <p:nvPr/>
        </p:nvSpPr>
        <p:spPr bwMode="auto">
          <a:xfrm rot="10800000">
            <a:off x="10407666" y="3531860"/>
            <a:ext cx="481013" cy="342900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91268B9B-3CED-3E97-1450-41EE904C8224}"/>
              </a:ext>
            </a:extLst>
          </p:cNvPr>
          <p:cNvSpPr/>
          <p:nvPr/>
        </p:nvSpPr>
        <p:spPr bwMode="auto">
          <a:xfrm rot="10800000">
            <a:off x="10441444" y="5064770"/>
            <a:ext cx="431543" cy="324051"/>
          </a:xfrm>
          <a:prstGeom prst="triangl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xmlns="" id="{CA2F7D8A-6D66-5BC6-1184-FC2E96B9B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822" y="4448158"/>
            <a:ext cx="2250075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14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Rp -29Juta  </a:t>
            </a:r>
            <a:r>
              <a:rPr lang="id-ID" sz="14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GB" sz="14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</a:t>
            </a:r>
            <a:r>
              <a:rPr lang="en-US" sz="14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96%)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6DCB9B5-B42B-34CD-2535-3A92ED3E6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208785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3FB4CA-DD5B-D42A-F765-2464430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F115FA-EE0A-EE13-50A5-39EBDDEE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98" y="941916"/>
            <a:ext cx="10039350" cy="572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128F96-BFAC-2C51-0950-A1DCCCDC3C41}"/>
              </a:ext>
            </a:extLst>
          </p:cNvPr>
          <p:cNvSpPr txBox="1"/>
          <p:nvPr/>
        </p:nvSpPr>
        <p:spPr>
          <a:xfrm>
            <a:off x="222315" y="2702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E29965-89A6-ECEC-F339-656032E966B7}"/>
              </a:ext>
            </a:extLst>
          </p:cNvPr>
          <p:cNvSpPr txBox="1"/>
          <p:nvPr/>
        </p:nvSpPr>
        <p:spPr>
          <a:xfrm>
            <a:off x="9534654" y="1094778"/>
            <a:ext cx="15052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i="1" kern="0" dirty="0">
                <a:latin typeface="Corbel" panose="020B0503020204020204" pitchFamily="34" charset="0"/>
                <a:cs typeface="Arial" pitchFamily="34" charset="0"/>
              </a:rPr>
              <a:t>(</a:t>
            </a:r>
            <a:r>
              <a:rPr lang="en-US" sz="1100" i="1" kern="0" dirty="0" err="1">
                <a:latin typeface="Corbel" panose="020B0503020204020204" pitchFamily="34" charset="0"/>
                <a:cs typeface="Arial" pitchFamily="34" charset="0"/>
              </a:rPr>
              <a:t>Dalam</a:t>
            </a:r>
            <a:r>
              <a:rPr lang="en-US" sz="1100" i="1" kern="0" dirty="0"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en-US" sz="1100" i="1" kern="0" dirty="0" err="1">
                <a:latin typeface="Corbel" panose="020B0503020204020204" pitchFamily="34" charset="0"/>
                <a:cs typeface="Arial" pitchFamily="34" charset="0"/>
              </a:rPr>
              <a:t>jutaan</a:t>
            </a:r>
            <a:r>
              <a:rPr lang="en-US" sz="1100" i="1" kern="0" dirty="0">
                <a:latin typeface="Corbel" panose="020B0503020204020204" pitchFamily="34" charset="0"/>
                <a:cs typeface="Arial" pitchFamily="34" charset="0"/>
              </a:rPr>
              <a:t> Rupiah)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C81B4C-ED0A-C1A6-4798-AAD6F7971171}"/>
              </a:ext>
            </a:extLst>
          </p:cNvPr>
          <p:cNvSpPr/>
          <p:nvPr/>
        </p:nvSpPr>
        <p:spPr>
          <a:xfrm>
            <a:off x="3953815" y="279555"/>
            <a:ext cx="4850622" cy="6623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Pertumbuhan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Premi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Bruto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14BC47-F0B0-E74E-0A10-1645E34D6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6" y="195553"/>
            <a:ext cx="1016206" cy="8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2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20337</TotalTime>
  <Words>1419</Words>
  <Application>Microsoft Office PowerPoint</Application>
  <PresentationFormat>Custom</PresentationFormat>
  <Paragraphs>219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-apple-system</vt:lpstr>
      <vt:lpstr>Arial</vt:lpstr>
      <vt:lpstr>Arial Narrow</vt:lpstr>
      <vt:lpstr>Calibri</vt:lpstr>
      <vt:lpstr>Calibri Light</vt:lpstr>
      <vt:lpstr>CommonBullets</vt:lpstr>
      <vt:lpstr>Corbel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Faldy Rizky Susanto</cp:lastModifiedBy>
  <cp:revision>403</cp:revision>
  <cp:lastPrinted>2024-04-24T01:46:53Z</cp:lastPrinted>
  <dcterms:created xsi:type="dcterms:W3CDTF">2022-11-07T06:12:47Z</dcterms:created>
  <dcterms:modified xsi:type="dcterms:W3CDTF">2024-04-29T12:10:32Z</dcterms:modified>
</cp:coreProperties>
</file>